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334" r:id="rId4"/>
    <p:sldId id="366" r:id="rId5"/>
    <p:sldId id="287" r:id="rId6"/>
    <p:sldId id="352" r:id="rId7"/>
    <p:sldId id="353" r:id="rId8"/>
    <p:sldId id="354" r:id="rId9"/>
    <p:sldId id="355" r:id="rId10"/>
    <p:sldId id="356" r:id="rId11"/>
    <p:sldId id="357" r:id="rId12"/>
    <p:sldId id="358" r:id="rId13"/>
    <p:sldId id="359" r:id="rId14"/>
    <p:sldId id="350" r:id="rId15"/>
    <p:sldId id="360" r:id="rId16"/>
    <p:sldId id="361" r:id="rId17"/>
    <p:sldId id="362" r:id="rId18"/>
    <p:sldId id="363" r:id="rId19"/>
    <p:sldId id="364" r:id="rId20"/>
    <p:sldId id="365" r:id="rId21"/>
    <p:sldId id="280"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480" userDrawn="1">
          <p15:clr>
            <a:srgbClr val="A4A3A4"/>
          </p15:clr>
        </p15:guide>
        <p15:guide id="4" orient="horz" pos="2908" userDrawn="1">
          <p15:clr>
            <a:srgbClr val="A4A3A4"/>
          </p15:clr>
        </p15:guide>
        <p15:guide id="5" pos="2502" userDrawn="1">
          <p15:clr>
            <a:srgbClr val="A4A3A4"/>
          </p15:clr>
        </p15:guide>
        <p15:guide id="6" pos="5133" userDrawn="1">
          <p15:clr>
            <a:srgbClr val="A4A3A4"/>
          </p15:clr>
        </p15:guide>
        <p15:guide id="7" orient="horz" pos="8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0000"/>
    <a:srgbClr val="C80000"/>
    <a:srgbClr val="A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18" autoAdjust="0"/>
    <p:restoredTop sz="93593" autoAdjust="0"/>
  </p:normalViewPr>
  <p:slideViewPr>
    <p:cSldViewPr snapToGrid="0">
      <p:cViewPr varScale="1">
        <p:scale>
          <a:sx n="80" d="100"/>
          <a:sy n="80" d="100"/>
        </p:scale>
        <p:origin x="917" y="67"/>
      </p:cViewPr>
      <p:guideLst>
        <p:guide orient="horz" pos="2160"/>
        <p:guide pos="3840"/>
        <p:guide orient="horz" pos="1480"/>
        <p:guide orient="horz" pos="2908"/>
        <p:guide pos="2502"/>
        <p:guide pos="5133"/>
        <p:guide orient="horz" pos="867"/>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346FF-C465-46F8-94E1-2027E40DC91F}" type="datetimeFigureOut">
              <a:rPr lang="zh-CN" altLang="en-US" smtClean="0"/>
              <a:t>2021/12/11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93B2F-67F1-4FEC-A176-4BDA1A303606}" type="slidenum">
              <a:rPr lang="zh-CN" altLang="en-US" smtClean="0"/>
              <a:t>‹#›</a:t>
            </a:fld>
            <a:endParaRPr lang="zh-CN" altLang="en-US"/>
          </a:p>
        </p:txBody>
      </p:sp>
    </p:spTree>
    <p:extLst>
      <p:ext uri="{BB962C8B-B14F-4D97-AF65-F5344CB8AC3E}">
        <p14:creationId xmlns:p14="http://schemas.microsoft.com/office/powerpoint/2010/main" val="2513825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t>1</a:t>
            </a:fld>
            <a:endParaRPr lang="zh-CN" altLang="en-US"/>
          </a:p>
        </p:txBody>
      </p:sp>
    </p:spTree>
    <p:extLst>
      <p:ext uri="{BB962C8B-B14F-4D97-AF65-F5344CB8AC3E}">
        <p14:creationId xmlns:p14="http://schemas.microsoft.com/office/powerpoint/2010/main" val="2588965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20160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04340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58322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41742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8211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65323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4722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63665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65844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32381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493B2F-67F1-4FEC-A176-4BDA1A303606}" type="slidenum">
              <a:rPr lang="zh-CN" altLang="en-US" smtClean="0"/>
              <a:t>2</a:t>
            </a:fld>
            <a:endParaRPr lang="zh-CN" altLang="en-US"/>
          </a:p>
        </p:txBody>
      </p:sp>
    </p:spTree>
    <p:extLst>
      <p:ext uri="{BB962C8B-B14F-4D97-AF65-F5344CB8AC3E}">
        <p14:creationId xmlns:p14="http://schemas.microsoft.com/office/powerpoint/2010/main" val="2539486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89923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493B2F-67F1-4FEC-A176-4BDA1A303606}" type="slidenum">
              <a:rPr lang="zh-CN" altLang="en-US" smtClean="0"/>
              <a:t>21</a:t>
            </a:fld>
            <a:endParaRPr lang="zh-CN" altLang="en-US"/>
          </a:p>
        </p:txBody>
      </p:sp>
    </p:spTree>
    <p:extLst>
      <p:ext uri="{BB962C8B-B14F-4D97-AF65-F5344CB8AC3E}">
        <p14:creationId xmlns:p14="http://schemas.microsoft.com/office/powerpoint/2010/main" val="2316684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4893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14527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38230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18051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34148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57193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93B2F-67F1-4FEC-A176-4BDA1A30360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28249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FDC5697-C900-44E3-B898-88887B612FB7}" type="datetimeFigureOut">
              <a:rPr lang="zh-CN" altLang="en-US" smtClean="0"/>
              <a:t>2021/12/11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82321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DC5697-C900-44E3-B898-88887B612FB7}" type="datetimeFigureOut">
              <a:rPr lang="zh-CN" altLang="en-US" smtClean="0"/>
              <a:t>2021/12/11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18926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DC5697-C900-44E3-B898-88887B612FB7}" type="datetimeFigureOut">
              <a:rPr lang="zh-CN" altLang="en-US" smtClean="0"/>
              <a:t>2021/12/11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3879293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DC5697-C900-44E3-B898-88887B612FB7}" type="datetimeFigureOut">
              <a:rPr lang="zh-CN" altLang="en-US" smtClean="0"/>
              <a:t>2021/12/11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3700901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FDC5697-C900-44E3-B898-88887B612FB7}" type="datetimeFigureOut">
              <a:rPr lang="zh-CN" altLang="en-US" smtClean="0"/>
              <a:t>2021/12/11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2851659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FDC5697-C900-44E3-B898-88887B612FB7}" type="datetimeFigureOut">
              <a:rPr lang="zh-CN" altLang="en-US" smtClean="0"/>
              <a:t>2021/12/11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1252322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FDC5697-C900-44E3-B898-88887B612FB7}" type="datetimeFigureOut">
              <a:rPr lang="zh-CN" altLang="en-US" smtClean="0"/>
              <a:t>2021/12/11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172602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FDC5697-C900-44E3-B898-88887B612FB7}" type="datetimeFigureOut">
              <a:rPr lang="zh-CN" altLang="en-US" smtClean="0"/>
              <a:t>2021/12/11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2871498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DC5697-C900-44E3-B898-88887B612FB7}" type="datetimeFigureOut">
              <a:rPr lang="zh-CN" altLang="en-US" smtClean="0"/>
              <a:t>2021/12/11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408223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FDC5697-C900-44E3-B898-88887B612FB7}" type="datetimeFigureOut">
              <a:rPr lang="zh-CN" altLang="en-US" smtClean="0"/>
              <a:t>2021/12/11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282154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FDC5697-C900-44E3-B898-88887B612FB7}" type="datetimeFigureOut">
              <a:rPr lang="zh-CN" altLang="en-US" smtClean="0"/>
              <a:t>2021/12/11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1044020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narVert">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C5697-C900-44E3-B898-88887B612FB7}" type="datetimeFigureOut">
              <a:rPr lang="zh-CN" altLang="en-US" smtClean="0"/>
              <a:t>2021/12/11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970126-4519-4651-972A-3F8E264C9E92}" type="slidenum">
              <a:rPr lang="zh-CN" altLang="en-US" smtClean="0"/>
              <a:t>‹#›</a:t>
            </a:fld>
            <a:endParaRPr lang="zh-CN" altLang="en-US"/>
          </a:p>
        </p:txBody>
      </p:sp>
    </p:spTree>
    <p:extLst>
      <p:ext uri="{BB962C8B-B14F-4D97-AF65-F5344CB8AC3E}">
        <p14:creationId xmlns:p14="http://schemas.microsoft.com/office/powerpoint/2010/main" val="1781038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1897776"/>
            <a:ext cx="12191999" cy="2828070"/>
            <a:chOff x="0" y="1897776"/>
            <a:chExt cx="12191999" cy="2828070"/>
          </a:xfrm>
        </p:grpSpPr>
        <p:sp>
          <p:nvSpPr>
            <p:cNvPr id="23" name="矩形 22"/>
            <p:cNvSpPr/>
            <p:nvPr/>
          </p:nvSpPr>
          <p:spPr>
            <a:xfrm>
              <a:off x="1623521" y="2007172"/>
              <a:ext cx="8964000" cy="2613481"/>
            </a:xfrm>
            <a:prstGeom prst="rect">
              <a:avLst/>
            </a:prstGeom>
            <a:solidFill>
              <a:schemeClr val="bg1"/>
            </a:solidFill>
            <a:ln>
              <a:noFill/>
            </a:ln>
            <a:effectLst>
              <a:outerShdw blurRad="50800" dist="381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flipV="1">
              <a:off x="1549725" y="4616450"/>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1604479" y="1897776"/>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14000" y="2002969"/>
              <a:ext cx="8964000" cy="2613481"/>
            </a:xfrm>
            <a:prstGeom prst="rect">
              <a:avLst/>
            </a:prstGeom>
            <a:solidFill>
              <a:schemeClr val="bg1"/>
            </a:solidFill>
            <a:ln>
              <a:noFill/>
            </a:ln>
            <a:effectLst>
              <a:outerShdw blurRad="50800" dist="381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0" y="1998766"/>
              <a:ext cx="12191999" cy="2613481"/>
            </a:xfrm>
            <a:prstGeom prst="rect">
              <a:avLst/>
            </a:prstGeom>
            <a:pattFill prst="narVert">
              <a:fgClr>
                <a:schemeClr val="bg1">
                  <a:lumMod val="9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1614000" y="2002969"/>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14000" y="4615500"/>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621141" y="2890391"/>
            <a:ext cx="10968759" cy="1077218"/>
          </a:xfrm>
          <a:prstGeom prst="rect">
            <a:avLst/>
          </a:prstGeom>
          <a:noFill/>
        </p:spPr>
        <p:txBody>
          <a:bodyPr wrap="square" rtlCol="0">
            <a:spAutoFit/>
          </a:bodyPr>
          <a:lstStyle/>
          <a:p>
            <a:pPr algn="ctr"/>
            <a:r>
              <a:rPr lang="en-US" altLang="zh-CN" sz="3200" b="1" dirty="0">
                <a:latin typeface="微软雅黑" panose="020B0503020204020204" pitchFamily="34" charset="-122"/>
                <a:ea typeface="微软雅黑" panose="020B0503020204020204" pitchFamily="34" charset="-122"/>
              </a:rPr>
              <a:t>On the Feasibility of Parser-based Log Compression in Large-Scale Cloud Systems</a:t>
            </a:r>
          </a:p>
        </p:txBody>
      </p:sp>
      <p:pic>
        <p:nvPicPr>
          <p:cNvPr id="29" name="大桥トリオ - I'm Your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9600" y="-1181100"/>
            <a:ext cx="609600" cy="609600"/>
          </a:xfrm>
          <a:prstGeom prst="rect">
            <a:avLst/>
          </a:prstGeom>
        </p:spPr>
      </p:pic>
    </p:spTree>
    <p:extLst>
      <p:ext uri="{BB962C8B-B14F-4D97-AF65-F5344CB8AC3E}">
        <p14:creationId xmlns:p14="http://schemas.microsoft.com/office/powerpoint/2010/main" val="3718569852"/>
      </p:ext>
    </p:extLst>
  </p:cSld>
  <p:clrMapOvr>
    <a:masterClrMapping/>
  </p:clrMapOvr>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506926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宋体" panose="02010600030101010101" pitchFamily="2" charset="-122"/>
                <a:cs typeface="+mn-cs"/>
              </a:rPr>
              <a:t>Model</a:t>
            </a:r>
            <a:endParaRPr kumimoji="0" lang="en-US" altLang="zh-CN" sz="4400" b="0" i="0" u="none" strike="noStrike" kern="1200" cap="none" spc="0" normalizeH="0" baseline="0" noProof="0" dirty="0">
              <a:ln>
                <a:noFill/>
              </a:ln>
              <a:solidFill>
                <a:srgbClr val="D70000"/>
              </a:solidFill>
              <a:effectLst/>
              <a:uLnTx/>
              <a:uFillTx/>
              <a:latin typeface="Impact" panose="020B0806030902050204" pitchFamily="34" charset="0"/>
              <a:ea typeface="宋体" panose="02010600030101010101" pitchFamily="2" charset="-122"/>
              <a:cs typeface="+mn-cs"/>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8" name="文本框 7">
            <a:extLst>
              <a:ext uri="{FF2B5EF4-FFF2-40B4-BE49-F238E27FC236}">
                <a16:creationId xmlns:a16="http://schemas.microsoft.com/office/drawing/2014/main" id="{85BCCB73-807C-4A37-B0F7-5A46BEF5F099}"/>
              </a:ext>
            </a:extLst>
          </p:cNvPr>
          <p:cNvSpPr txBox="1"/>
          <p:nvPr/>
        </p:nvSpPr>
        <p:spPr>
          <a:xfrm>
            <a:off x="424218" y="1337786"/>
            <a:ext cx="11424882" cy="341632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压缩过程中两种优化方法：</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修剪解析器树：</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在发现日志的模板数一般较小后，文章将模板按长度组织起来，在每一组中得到了更少数量的解析器树。因此在压缩阶段，文章将解析器树修剪到只有一层，从而大大提高了解析器树的表现。</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批处理：</a:t>
            </a:r>
            <a:endParaRPr lang="zh-CN"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如果是顺序压缩大量小日志文件，不停地开始和结束压缩进程会拖慢压缩速度，所以文章允许压缩器一次处理一批文件，从而提高压缩效率。</a:t>
            </a:r>
          </a:p>
          <a:p>
            <a:r>
              <a:rPr lang="zh-CN" altLang="en-US" dirty="0">
                <a:latin typeface="微软雅黑" panose="020B0503020204020204" pitchFamily="34" charset="-122"/>
                <a:ea typeface="微软雅黑" panose="020B0503020204020204" pitchFamily="34" charset="-122"/>
              </a:rPr>
              <a:t>由于文章的研究对象阿里云要求日志文件包含确切的时间信息，因此文章时间戳在日志中往往是占据主要地位的数字数据。为了节省压缩时间，文章用记录时间戳之间的变化值而非绝对值以缩减时间戳的数据量。</a:t>
            </a:r>
          </a:p>
          <a:p>
            <a:r>
              <a:rPr lang="zh-CN" altLang="en-US" dirty="0">
                <a:latin typeface="微软雅黑" panose="020B0503020204020204" pitchFamily="34" charset="-122"/>
                <a:ea typeface="微软雅黑" panose="020B0503020204020204" pitchFamily="34" charset="-122"/>
              </a:rPr>
              <a:t>文章还发现，用户进行一系列连续的</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操作时，下一个</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的起始值是以往数据的终点值。比如下图所示：</a:t>
            </a:r>
          </a:p>
        </p:txBody>
      </p:sp>
      <p:pic>
        <p:nvPicPr>
          <p:cNvPr id="2" name="图片 1">
            <a:extLst>
              <a:ext uri="{FF2B5EF4-FFF2-40B4-BE49-F238E27FC236}">
                <a16:creationId xmlns:a16="http://schemas.microsoft.com/office/drawing/2014/main" id="{A41AECAD-4BF4-443B-A3B8-1F4CEC374D32}"/>
              </a:ext>
            </a:extLst>
          </p:cNvPr>
          <p:cNvPicPr>
            <a:picLocks noChangeAspect="1"/>
          </p:cNvPicPr>
          <p:nvPr/>
        </p:nvPicPr>
        <p:blipFill>
          <a:blip r:embed="rId3"/>
          <a:stretch>
            <a:fillRect/>
          </a:stretch>
        </p:blipFill>
        <p:spPr>
          <a:xfrm>
            <a:off x="4290890" y="4678380"/>
            <a:ext cx="3610219" cy="2171700"/>
          </a:xfrm>
          <a:prstGeom prst="rect">
            <a:avLst/>
          </a:prstGeom>
        </p:spPr>
      </p:pic>
    </p:spTree>
    <p:extLst>
      <p:ext uri="{BB962C8B-B14F-4D97-AF65-F5344CB8AC3E}">
        <p14:creationId xmlns:p14="http://schemas.microsoft.com/office/powerpoint/2010/main" val="772930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506926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宋体" panose="02010600030101010101" pitchFamily="2" charset="-122"/>
                <a:cs typeface="+mn-cs"/>
              </a:rPr>
              <a:t>Model</a:t>
            </a:r>
            <a:endParaRPr kumimoji="0" lang="en-US" altLang="zh-CN" sz="4400" b="0" i="0" u="none" strike="noStrike" kern="1200" cap="none" spc="0" normalizeH="0" baseline="0" noProof="0" dirty="0">
              <a:ln>
                <a:noFill/>
              </a:ln>
              <a:solidFill>
                <a:srgbClr val="D70000"/>
              </a:solidFill>
              <a:effectLst/>
              <a:uLnTx/>
              <a:uFillTx/>
              <a:latin typeface="Impact" panose="020B0806030902050204" pitchFamily="34" charset="0"/>
              <a:ea typeface="宋体" panose="02010600030101010101" pitchFamily="2" charset="-122"/>
              <a:cs typeface="+mn-cs"/>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5BCCB73-807C-4A37-B0F7-5A46BEF5F099}"/>
                  </a:ext>
                </a:extLst>
              </p:cNvPr>
              <p:cNvSpPr txBox="1"/>
              <p:nvPr/>
            </p:nvSpPr>
            <p:spPr>
              <a:xfrm>
                <a:off x="424218" y="1337786"/>
                <a:ext cx="11424882" cy="263482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相关关系及相关关系识别算法：</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x-none" altLang="zh-CN" dirty="0">
                    <a:latin typeface="微软雅黑" panose="020B0503020204020204" pitchFamily="34" charset="-122"/>
                    <a:ea typeface="微软雅黑" panose="020B0503020204020204" pitchFamily="34" charset="-122"/>
                  </a:rPr>
                  <a:t>对于三个变量</a:t>
                </a:r>
                <a14:m>
                  <m:oMath xmlns:m="http://schemas.openxmlformats.org/officeDocument/2006/math">
                    <m:acc>
                      <m:accPr>
                        <m:chr m:val="⃗"/>
                        <m:ctrlPr>
                          <a:rPr lang="zh-CN" altLang="zh-CN" i="1" smtClean="0">
                            <a:solidFill>
                              <a:schemeClr val="tx1"/>
                            </a:solidFill>
                            <a:latin typeface="Cambria Math" panose="02040503050406030204" pitchFamily="18" charset="0"/>
                          </a:rPr>
                        </m:ctrlPr>
                      </m:accPr>
                      <m:e>
                        <m:r>
                          <a:rPr lang="zh-CN" altLang="zh-CN" i="1">
                            <a:solidFill>
                              <a:schemeClr val="tx1"/>
                            </a:solidFill>
                            <a:latin typeface="Cambria Math" panose="02040503050406030204" pitchFamily="18" charset="0"/>
                          </a:rPr>
                          <m:t>𝑉</m:t>
                        </m:r>
                      </m:e>
                    </m:acc>
                    <m:r>
                      <a:rPr lang="x-none" altLang="zh-CN">
                        <a:latin typeface="Cambria Math" panose="02040503050406030204" pitchFamily="18" charset="0"/>
                        <a:ea typeface="微软雅黑" panose="020B0503020204020204" pitchFamily="34" charset="-122"/>
                      </a:rPr>
                      <m:t>，</m:t>
                    </m:r>
                    <m:acc>
                      <m:accPr>
                        <m:chr m:val="⃗"/>
                        <m:ctrlPr>
                          <a:rPr lang="zh-CN" altLang="zh-CN" i="1">
                            <a:latin typeface="Cambria Math" panose="02040503050406030204" pitchFamily="18" charset="0"/>
                          </a:rPr>
                        </m:ctrlPr>
                      </m:accPr>
                      <m:e>
                        <m:r>
                          <a:rPr lang="en-US" altLang="zh-CN" b="0" i="1" smtClean="0">
                            <a:latin typeface="Cambria Math" panose="02040503050406030204" pitchFamily="18" charset="0"/>
                          </a:rPr>
                          <m:t>𝐿</m:t>
                        </m:r>
                      </m:e>
                    </m:acc>
                    <m:r>
                      <a:rPr lang="x-none" altLang="zh-CN">
                        <a:latin typeface="Cambria Math" panose="02040503050406030204" pitchFamily="18" charset="0"/>
                        <a:ea typeface="微软雅黑" panose="020B0503020204020204" pitchFamily="34" charset="-122"/>
                      </a:rPr>
                      <m:t>，</m:t>
                    </m:r>
                    <m:acc>
                      <m:accPr>
                        <m:chr m:val="⃗"/>
                        <m:ctrlPr>
                          <a:rPr lang="zh-CN" altLang="zh-CN" i="1">
                            <a:latin typeface="Cambria Math" panose="02040503050406030204" pitchFamily="18" charset="0"/>
                          </a:rPr>
                        </m:ctrlPr>
                      </m:accPr>
                      <m:e>
                        <m:r>
                          <a:rPr lang="en-US" altLang="zh-CN" b="0" i="1" smtClean="0">
                            <a:latin typeface="Cambria Math" panose="02040503050406030204" pitchFamily="18" charset="0"/>
                          </a:rPr>
                          <m:t>𝑂</m:t>
                        </m:r>
                      </m:e>
                    </m:acc>
                  </m:oMath>
                </a14:m>
                <a:r>
                  <a:rPr lang="x-none" altLang="zh-CN" dirty="0">
                    <a:latin typeface="微软雅黑" panose="020B0503020204020204" pitchFamily="34" charset="-122"/>
                    <a:ea typeface="微软雅黑" panose="020B0503020204020204" pitchFamily="34" charset="-122"/>
                  </a:rPr>
                  <a:t>分别代表版本，长度和起始值。存在三种相关关系：一、变量间相关关系：</a:t>
                </a:r>
                <a14:m>
                  <m:oMath xmlns:m="http://schemas.openxmlformats.org/officeDocument/2006/math">
                    <m:acc>
                      <m:accPr>
                        <m:chr m:val="⃗"/>
                        <m:ctrlPr>
                          <a:rPr lang="zh-CN" altLang="zh-CN" i="1">
                            <a:latin typeface="Cambria Math" panose="02040503050406030204" pitchFamily="18" charset="0"/>
                          </a:rPr>
                        </m:ctrlPr>
                      </m:accPr>
                      <m:e>
                        <m:r>
                          <a:rPr lang="zh-CN" altLang="zh-CN" i="1">
                            <a:latin typeface="Cambria Math" panose="02040503050406030204" pitchFamily="18" charset="0"/>
                          </a:rPr>
                          <m:t>𝑉</m:t>
                        </m:r>
                      </m:e>
                    </m:acc>
                    <m:r>
                      <a:rPr lang="en-US" altLang="zh-CN" b="0" i="0" smtClean="0">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𝐿</m:t>
                        </m:r>
                      </m:e>
                    </m:acc>
                    <m:r>
                      <a:rPr lang="en-US" altLang="zh-CN" b="0" i="0" smtClean="0">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𝑂</m:t>
                        </m:r>
                      </m:e>
                    </m:acc>
                  </m:oMath>
                </a14:m>
                <a:r>
                  <a:rPr lang="x-none" altLang="zh-CN" dirty="0">
                    <a:latin typeface="微软雅黑" panose="020B0503020204020204" pitchFamily="34" charset="-122"/>
                    <a:ea typeface="微软雅黑" panose="020B0503020204020204" pitchFamily="34" charset="-122"/>
                  </a:rPr>
                  <a:t>。二、变量内相关关系</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𝐿</m:t>
                        </m:r>
                      </m:e>
                    </m:acc>
                    <m:r>
                      <a:rPr lang="en-US" altLang="zh-CN" i="1">
                        <a:latin typeface="Cambria Math" panose="02040503050406030204" pitchFamily="18" charset="0"/>
                      </a:rPr>
                      <m:t> </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𝐿</m:t>
                        </m:r>
                      </m:e>
                    </m:acc>
                    <m:r>
                      <a:rPr lang="en-US" altLang="zh-CN" i="1">
                        <a:latin typeface="Cambria Math" panose="02040503050406030204" pitchFamily="18" charset="0"/>
                      </a:rPr>
                      <m:t> </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m:rPr>
                        <m:sty m:val="p"/>
                      </m:rPr>
                      <a:rPr lang="x-none" altLang="zh-CN" dirty="0" smtClean="0">
                        <a:latin typeface="Cambria Math" panose="02040503050406030204" pitchFamily="18" charset="0"/>
                      </a:rPr>
                      <m:t>Δ</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𝐿</m:t>
                        </m:r>
                      </m:e>
                    </m:acc>
                  </m:oMath>
                </a14:m>
                <a:r>
                  <a:rPr lang="x-none" altLang="zh-CN" dirty="0">
                    <a:latin typeface="微软雅黑" panose="020B0503020204020204" pitchFamily="34" charset="-122"/>
                    <a:ea typeface="微软雅黑" panose="020B0503020204020204" pitchFamily="34" charset="-122"/>
                  </a:rPr>
                  <a:t>。三、混合相关关系</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acc>
                      <m:accPr>
                        <m:chr m:val="⃗"/>
                        <m:ctrlPr>
                          <a:rPr lang="zh-CN" altLang="zh-CN" i="1">
                            <a:latin typeface="Cambria Math" panose="02040503050406030204" pitchFamily="18" charset="0"/>
                          </a:rPr>
                        </m:ctrlPr>
                      </m:accPr>
                      <m:e>
                        <m:r>
                          <a:rPr lang="en-US" altLang="zh-CN" b="0" i="1" smtClean="0">
                            <a:latin typeface="Cambria Math" panose="02040503050406030204" pitchFamily="18" charset="0"/>
                          </a:rPr>
                          <m:t>𝑂</m:t>
                        </m:r>
                      </m:e>
                    </m:acc>
                    <m:r>
                      <a:rPr lang="en-US" altLang="zh-CN" i="1">
                        <a:latin typeface="Cambria Math" panose="02040503050406030204" pitchFamily="18" charset="0"/>
                      </a:rPr>
                      <m:t> </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b="0" i="1" smtClean="0">
                            <a:latin typeface="Cambria Math" panose="02040503050406030204" pitchFamily="18" charset="0"/>
                          </a:rPr>
                          <m:t>𝑂</m:t>
                        </m:r>
                      </m:e>
                    </m:acc>
                    <m:r>
                      <a:rPr lang="en-US" altLang="zh-CN" i="1">
                        <a:latin typeface="Cambria Math" panose="02040503050406030204" pitchFamily="18" charset="0"/>
                      </a:rPr>
                      <m:t> </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e>
                    </m:d>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𝐿</m:t>
                        </m:r>
                      </m:e>
                    </m:acc>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e>
                    </m:d>
                  </m:oMath>
                </a14:m>
                <a:r>
                  <a:rPr lang="x-none" altLang="zh-CN" dirty="0">
                    <a:latin typeface="微软雅黑" panose="020B0503020204020204" pitchFamily="34" charset="-122"/>
                    <a:ea typeface="微软雅黑" panose="020B0503020204020204" pitchFamily="34" charset="-122"/>
                  </a:rPr>
                  <a:t>，剩余向量</a:t>
                </a:r>
                <a:r>
                  <a:rPr lang="en-US" altLang="zh-CN" dirty="0">
                    <a:latin typeface="微软雅黑" panose="020B0503020204020204" pitchFamily="34" charset="-122"/>
                    <a:ea typeface="微软雅黑" panose="020B0503020204020204" pitchFamily="34" charset="-122"/>
                  </a:rPr>
                  <a:t>:</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𝑂</m:t>
                        </m:r>
                      </m:e>
                    </m:acc>
                    <m:r>
                      <a:rPr lang="en-US" altLang="zh-CN" b="0" i="1" smtClean="0">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𝑂</m:t>
                        </m:r>
                      </m:e>
                    </m:acc>
                    <m:r>
                      <a:rPr lang="en-US" altLang="zh-CN" i="1">
                        <a:latin typeface="Cambria Math" panose="02040503050406030204" pitchFamily="18" charset="0"/>
                      </a:rPr>
                      <m:t> </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e>
                    </m:d>
                    <m:r>
                      <a:rPr lang="en-US" altLang="zh-CN" b="0" i="1" smtClean="0">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𝐿</m:t>
                        </m:r>
                      </m:e>
                    </m:acc>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e>
                    </m:d>
                    <m:r>
                      <a:rPr lang="en-US" altLang="zh-CN" b="0" i="0" smtClean="0">
                        <a:latin typeface="Cambria Math" panose="02040503050406030204" pitchFamily="18" charset="0"/>
                      </a:rPr>
                      <m:t>=</m:t>
                    </m:r>
                    <m:r>
                      <m:rPr>
                        <m:sty m:val="p"/>
                      </m:rPr>
                      <a:rPr lang="x-none" altLang="zh-CN" dirty="0">
                        <a:latin typeface="Cambria Math" panose="02040503050406030204" pitchFamily="18" charset="0"/>
                      </a:rPr>
                      <m:t>Δ</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𝑂</m:t>
                        </m:r>
                      </m:e>
                    </m:acc>
                    <m:r>
                      <a:rPr lang="en-US" altLang="zh-CN" b="0" i="1" smtClean="0">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𝐿</m:t>
                        </m:r>
                      </m:e>
                    </m:acc>
                  </m:oMath>
                </a14:m>
                <a:r>
                  <a:rPr lang="x-none" altLang="zh-CN" dirty="0">
                    <a:latin typeface="微软雅黑" panose="020B0503020204020204" pitchFamily="34" charset="-122"/>
                    <a:ea typeface="微软雅黑" panose="020B0503020204020204" pitchFamily="34" charset="-122"/>
                  </a:rPr>
                  <a:t>。借助这三种相关关系，压缩器可以在一定程度上使压缩更有效率。</a:t>
                </a:r>
                <a:endParaRPr lang="zh-CN"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对于目标集合</a:t>
                </a:r>
                <a14:m>
                  <m:oMath xmlns:m="http://schemas.openxmlformats.org/officeDocument/2006/math">
                    <m:r>
                      <a:rPr lang="en-US" altLang="zh-CN" i="1" smtClean="0">
                        <a:latin typeface="Cambria Math" panose="02040503050406030204" pitchFamily="18" charset="0"/>
                      </a:rPr>
                      <m:t>𝜓</m:t>
                    </m:r>
                  </m:oMath>
                </a14:m>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恢复集合</a:t>
                </a:r>
                <a14:m>
                  <m:oMath xmlns:m="http://schemas.openxmlformats.org/officeDocument/2006/math">
                    <m:r>
                      <a:rPr lang="en-US" altLang="zh-CN" smtClean="0">
                        <a:latin typeface="Cambria Math" panose="02040503050406030204" pitchFamily="18" charset="0"/>
                      </a:rPr>
                      <m:t>ℝ</m:t>
                    </m:r>
                  </m:oMath>
                </a14:m>
                <a:r>
                  <a:rPr lang="zh-CN" altLang="en-US" dirty="0">
                    <a:latin typeface="微软雅黑" panose="020B0503020204020204" pitchFamily="34" charset="-122"/>
                    <a:ea typeface="微软雅黑" panose="020B0503020204020204" pitchFamily="34" charset="-122"/>
                  </a:rPr>
                  <a:t>（包含所有能从</a:t>
                </a:r>
                <a14:m>
                  <m:oMath xmlns:m="http://schemas.openxmlformats.org/officeDocument/2006/math">
                    <m:r>
                      <a:rPr lang="en-US" altLang="zh-CN" i="1">
                        <a:latin typeface="Cambria Math" panose="02040503050406030204" pitchFamily="18" charset="0"/>
                      </a:rPr>
                      <m:t>𝜓</m:t>
                    </m:r>
                  </m:oMath>
                </a14:m>
                <a:r>
                  <a:rPr lang="zh-CN" altLang="en-US" dirty="0">
                    <a:latin typeface="微软雅黑" panose="020B0503020204020204" pitchFamily="34" charset="-122"/>
                    <a:ea typeface="微软雅黑" panose="020B0503020204020204" pitchFamily="34" charset="-122"/>
                  </a:rPr>
                  <a:t>中恢复的原始向量）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所有的可能向量的集合</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𝑇</m:t>
                    </m:r>
                  </m:oMath>
                </a14:m>
                <a:r>
                  <a:rPr lang="zh-CN" altLang="en-US" dirty="0">
                    <a:latin typeface="微软雅黑" panose="020B0503020204020204" pitchFamily="34" charset="-122"/>
                    <a:ea typeface="微软雅黑" panose="020B0503020204020204" pitchFamily="34" charset="-122"/>
                  </a:rPr>
                  <a:t>包含了所有可能出现的向量</a:t>
                </a:r>
                <a:r>
                  <a:rPr lang="en-US" altLang="zh-CN" dirty="0">
                    <a:latin typeface="微软雅黑" panose="020B0503020204020204" pitchFamily="34" charset="-122"/>
                    <a:ea typeface="微软雅黑" panose="020B0503020204020204" pitchFamily="34" charset="-122"/>
                  </a:rPr>
                  <a:t>。</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𝑚𝑎𝑝</m:t>
                    </m:r>
                    <m:r>
                      <a:rPr lang="en-US" altLang="zh-CN" b="0" i="1" smtClean="0">
                        <a:latin typeface="Cambria Math" panose="02040503050406030204" pitchFamily="18" charset="0"/>
                        <a:ea typeface="微软雅黑" panose="020B0503020204020204" pitchFamily="34" charset="-122"/>
                      </a:rPr>
                      <m:t>(</m:t>
                    </m:r>
                    <m:acc>
                      <m:accPr>
                        <m:chr m:val="⃗"/>
                        <m:ctrlPr>
                          <a:rPr lang="zh-CN" altLang="zh-CN" i="1">
                            <a:latin typeface="Cambria Math" panose="02040503050406030204" pitchFamily="18" charset="0"/>
                          </a:rPr>
                        </m:ctrlPr>
                      </m:accPr>
                      <m:e>
                        <m:r>
                          <a:rPr lang="en-US" altLang="zh-CN" b="0" i="1" smtClean="0">
                            <a:latin typeface="Cambria Math" panose="02040503050406030204" pitchFamily="18" charset="0"/>
                          </a:rPr>
                          <m:t>𝐶</m:t>
                        </m:r>
                      </m:e>
                    </m:acc>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函数将返回构造出</a:t>
                </a:r>
                <a14:m>
                  <m:oMath xmlns:m="http://schemas.openxmlformats.org/officeDocument/2006/math">
                    <m:acc>
                      <m:accPr>
                        <m:chr m:val="⃗"/>
                        <m:ctrlPr>
                          <a:rPr lang="en-US" altLang="zh-CN" i="1" dirty="0" smtClean="0">
                            <a:solidFill>
                              <a:schemeClr val="tx1"/>
                            </a:solidFill>
                            <a:latin typeface="Cambria Math" panose="02040503050406030204" pitchFamily="18" charset="0"/>
                          </a:rPr>
                        </m:ctrlPr>
                      </m:accPr>
                      <m:e>
                        <m:r>
                          <a:rPr lang="en-US" altLang="zh-CN" i="1" dirty="0">
                            <a:solidFill>
                              <a:schemeClr val="tx1"/>
                            </a:solidFill>
                            <a:latin typeface="Cambria Math" panose="02040503050406030204" pitchFamily="18" charset="0"/>
                          </a:rPr>
                          <m:t>𝑐</m:t>
                        </m:r>
                      </m:e>
                    </m:acc>
                  </m:oMath>
                </a14:m>
                <a:r>
                  <a:rPr lang="zh-CN" altLang="en-US" dirty="0">
                    <a:latin typeface="微软雅黑" panose="020B0503020204020204" pitchFamily="34" charset="-122"/>
                    <a:ea typeface="微软雅黑" panose="020B0503020204020204" pitchFamily="34" charset="-122"/>
                  </a:rPr>
                  <a:t>向量的向量（例如</a:t>
                </a:r>
                <a14:m>
                  <m:oMath xmlns:m="http://schemas.openxmlformats.org/officeDocument/2006/math">
                    <m:r>
                      <a:rPr lang="en-US" altLang="zh-CN" i="1">
                        <a:latin typeface="Cambria Math" panose="02040503050406030204" pitchFamily="18" charset="0"/>
                        <a:ea typeface="微软雅黑" panose="020B0503020204020204" pitchFamily="34" charset="-122"/>
                      </a:rPr>
                      <m:t>𝑚𝑎𝑝</m:t>
                    </m:r>
                    <m:d>
                      <m:dPr>
                        <m:ctrlPr>
                          <a:rPr lang="en-US" altLang="zh-CN" i="1">
                            <a:latin typeface="Cambria Math" panose="02040503050406030204" pitchFamily="18" charset="0"/>
                            <a:ea typeface="微软雅黑" panose="020B0503020204020204" pitchFamily="34" charset="-122"/>
                          </a:rPr>
                        </m:ctrlPr>
                      </m:dPr>
                      <m:e>
                        <m:acc>
                          <m:accPr>
                            <m:chr m:val="⃗"/>
                            <m:ctrlPr>
                              <a:rPr lang="zh-CN" altLang="zh-CN" i="1">
                                <a:latin typeface="Cambria Math" panose="02040503050406030204" pitchFamily="18" charset="0"/>
                              </a:rPr>
                            </m:ctrlPr>
                          </m:accPr>
                          <m:e>
                            <m:r>
                              <a:rPr lang="en-US" altLang="zh-CN" b="0" i="1" smtClean="0">
                                <a:latin typeface="Cambria Math" panose="02040503050406030204" pitchFamily="18" charset="0"/>
                              </a:rPr>
                              <m:t>𝐴</m:t>
                            </m:r>
                          </m:e>
                        </m:acc>
                        <m:r>
                          <a:rPr lang="en-US" altLang="zh-CN" b="0" i="1" smtClean="0">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b="0" i="1" smtClean="0">
                                <a:latin typeface="Cambria Math" panose="02040503050406030204" pitchFamily="18" charset="0"/>
                              </a:rPr>
                              <m:t>𝐵</m:t>
                            </m:r>
                          </m:e>
                        </m:acc>
                      </m:e>
                    </m:d>
                    <m:r>
                      <a:rPr lang="en-US" altLang="zh-CN" b="0" i="1" smtClean="0">
                        <a:latin typeface="Cambria Math" panose="02040503050406030204" pitchFamily="18" charset="0"/>
                        <a:ea typeface="微软雅黑" panose="020B0503020204020204" pitchFamily="34" charset="-122"/>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𝐴</m:t>
                        </m:r>
                      </m:e>
                    </m:acc>
                    <m:r>
                      <a:rPr lang="zh-CN" altLang="en-US" i="1" smtClean="0">
                        <a:latin typeface="Cambria Math" panose="02040503050406030204" pitchFamily="18" charset="0"/>
                      </a:rPr>
                      <m:t>和</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𝐵</m:t>
                        </m:r>
                      </m:e>
                    </m:acc>
                  </m:oMath>
                </a14:m>
                <a:r>
                  <a:rPr lang="en-US" altLang="zh-CN" dirty="0">
                    <a:latin typeface="微软雅黑" panose="020B0503020204020204" pitchFamily="34" charset="-122"/>
                    <a:ea typeface="微软雅黑" panose="020B0503020204020204" pitchFamily="34" charset="-122"/>
                  </a:rPr>
                  <a:t>）</a:t>
                </a:r>
              </a:p>
              <a:p>
                <a:r>
                  <a:rPr lang="x-none" altLang="zh-CN" dirty="0">
                    <a:latin typeface="微软雅黑" panose="020B0503020204020204" pitchFamily="34" charset="-122"/>
                    <a:ea typeface="微软雅黑" panose="020B0503020204020204" pitchFamily="34" charset="-122"/>
                  </a:rPr>
                  <a:t>变量向量的香农熵</a:t>
                </a:r>
                <a14:m>
                  <m:oMath xmlns:m="http://schemas.openxmlformats.org/officeDocument/2006/math">
                    <m:r>
                      <a:rPr lang="en-US" altLang="zh-CN" i="1">
                        <a:latin typeface="Cambria Math" panose="02040503050406030204" pitchFamily="18" charset="0"/>
                        <a:ea typeface="微软雅黑" panose="020B0503020204020204" pitchFamily="34" charset="-122"/>
                      </a:rPr>
                      <m:t>𝐸</m:t>
                    </m:r>
                    <m:d>
                      <m:dPr>
                        <m:ctrlPr>
                          <a:rPr lang="en-US" altLang="zh-CN" i="1">
                            <a:latin typeface="Cambria Math" panose="02040503050406030204" pitchFamily="18" charset="0"/>
                            <a:ea typeface="微软雅黑" panose="020B0503020204020204" pitchFamily="34" charset="-122"/>
                          </a:rPr>
                        </m:ctrlPr>
                      </m:d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𝐴</m:t>
                            </m:r>
                          </m:e>
                        </m:acc>
                      </m:e>
                    </m:d>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𝐸</m:t>
                    </m:r>
                    <m:d>
                      <m:dPr>
                        <m:ctrlPr>
                          <a:rPr lang="en-US" altLang="zh-CN" i="1">
                            <a:latin typeface="Cambria Math" panose="02040503050406030204" pitchFamily="18" charset="0"/>
                            <a:ea typeface="微软雅黑" panose="020B0503020204020204" pitchFamily="34" charset="-122"/>
                          </a:rPr>
                        </m:ctrlPr>
                      </m:d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𝐴</m:t>
                            </m:r>
                          </m:e>
                        </m:acc>
                      </m:e>
                    </m:d>
                    <m:r>
                      <a:rPr lang="en-US" altLang="zh-CN" b="0" i="1" smtClean="0">
                        <a:latin typeface="Cambria Math" panose="02040503050406030204" pitchFamily="18" charset="0"/>
                        <a:ea typeface="微软雅黑" panose="020B0503020204020204" pitchFamily="34" charset="-122"/>
                      </a:rPr>
                      <m:t>=−</m:t>
                    </m:r>
                    <m:nary>
                      <m:naryPr>
                        <m:chr m:val="∑"/>
                        <m:limLoc m:val="subSup"/>
                        <m:supHide m:val="on"/>
                        <m:ctrlPr>
                          <a:rPr lang="en-US" altLang="zh-CN" b="0" i="1" smtClean="0">
                            <a:latin typeface="Cambria Math" panose="02040503050406030204" pitchFamily="18" charset="0"/>
                            <a:ea typeface="微软雅黑" panose="020B0503020204020204" pitchFamily="34" charset="-122"/>
                          </a:rPr>
                        </m:ctrlPr>
                      </m:naryPr>
                      <m:sub>
                        <m:r>
                          <m:rPr>
                            <m:brk m:alnAt="9"/>
                          </m:rPr>
                          <a:rPr lang="en-US" altLang="zh-CN" b="0" i="1" smtClean="0">
                            <a:latin typeface="Cambria Math" panose="02040503050406030204" pitchFamily="18" charset="0"/>
                            <a:ea typeface="微软雅黑" panose="020B0503020204020204" pitchFamily="34" charset="-122"/>
                          </a:rPr>
                          <m:t>𝑠</m:t>
                        </m:r>
                        <m:r>
                          <a:rPr lang="en-US" altLang="zh-CN" b="0" i="1" smtClean="0">
                            <a:latin typeface="Cambria Math" panose="02040503050406030204" pitchFamily="18" charset="0"/>
                          </a:rPr>
                          <m:t>∈</m:t>
                        </m:r>
                        <m:sSub>
                          <m:sSubPr>
                            <m:ctrlPr>
                              <a:rPr lang="en-US" altLang="zh-CN" b="0" i="1" smtClean="0">
                                <a:solidFill>
                                  <a:srgbClr val="836967"/>
                                </a:solidFill>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𝐴</m:t>
                            </m:r>
                          </m:sub>
                        </m:sSub>
                      </m:sub>
                      <m:sup/>
                      <m:e>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𝑠</m:t>
                            </m:r>
                            <m:r>
                              <a:rPr lang="en-US" altLang="zh-CN" b="0" i="1" smtClean="0">
                                <a:latin typeface="Cambria Math" panose="02040503050406030204" pitchFamily="18" charset="0"/>
                                <a:ea typeface="微软雅黑" panose="020B0503020204020204" pitchFamily="34" charset="-122"/>
                              </a:rPr>
                              <m:t>)</m:t>
                            </m:r>
                          </m:num>
                          <m:den>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𝐴</m:t>
                            </m:r>
                            <m:r>
                              <a:rPr lang="en-US" altLang="zh-CN" b="0" i="1" smtClean="0">
                                <a:latin typeface="Cambria Math" panose="02040503050406030204" pitchFamily="18" charset="0"/>
                                <a:ea typeface="微软雅黑" panose="020B0503020204020204" pitchFamily="34" charset="-122"/>
                              </a:rPr>
                              <m:t>|</m:t>
                            </m:r>
                          </m:den>
                        </m:f>
                        <m:r>
                          <a:rPr lang="en-US" altLang="zh-CN" b="0" i="1" smtClean="0">
                            <a:latin typeface="Cambria Math" panose="02040503050406030204" pitchFamily="18" charset="0"/>
                            <a:ea typeface="微软雅黑" panose="020B0503020204020204" pitchFamily="34" charset="-122"/>
                          </a:rPr>
                          <m:t>𝑙𝑜𝑔</m:t>
                        </m:r>
                        <m:f>
                          <m:fPr>
                            <m:ctrlPr>
                              <a:rPr lang="en-US" altLang="zh-CN" i="1">
                                <a:latin typeface="Cambria Math" panose="02040503050406030204" pitchFamily="18" charset="0"/>
                                <a:ea typeface="微软雅黑" panose="020B0503020204020204" pitchFamily="34" charset="-122"/>
                              </a:rPr>
                            </m:ctrlPr>
                          </m:fPr>
                          <m:num>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𝑠</m:t>
                            </m:r>
                            <m:r>
                              <a:rPr lang="en-US" altLang="zh-CN" i="1">
                                <a:latin typeface="Cambria Math" panose="02040503050406030204" pitchFamily="18" charset="0"/>
                                <a:ea typeface="微软雅黑" panose="020B0503020204020204" pitchFamily="34" charset="-122"/>
                              </a:rPr>
                              <m:t>)</m:t>
                            </m:r>
                          </m:num>
                          <m:den>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𝐴</m:t>
                            </m:r>
                            <m:r>
                              <a:rPr lang="en-US" altLang="zh-CN" i="1">
                                <a:latin typeface="Cambria Math" panose="02040503050406030204" pitchFamily="18" charset="0"/>
                                <a:ea typeface="微软雅黑" panose="020B0503020204020204" pitchFamily="34" charset="-122"/>
                              </a:rPr>
                              <m:t>|</m:t>
                            </m:r>
                          </m:den>
                        </m:f>
                      </m:e>
                    </m:nary>
                  </m:oMath>
                </a14:m>
                <a:r>
                  <a:rPr lang="x-none" altLang="zh-CN" dirty="0">
                    <a:latin typeface="微软雅黑" panose="020B0503020204020204" pitchFamily="34" charset="-122"/>
                    <a:ea typeface="微软雅黑" panose="020B0503020204020204" pitchFamily="34" charset="-122"/>
                  </a:rPr>
                  <a:t>，其中</a:t>
                </a:r>
                <a14:m>
                  <m:oMath xmlns:m="http://schemas.openxmlformats.org/officeDocument/2006/math">
                    <m:sSub>
                      <m:sSubPr>
                        <m:ctrlPr>
                          <a:rPr lang="en-US" altLang="zh-CN" i="1">
                            <a:solidFill>
                              <a:srgbClr val="836967"/>
                            </a:solidFill>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𝐴</m:t>
                        </m:r>
                      </m:sub>
                    </m:sSub>
                  </m:oMath>
                </a14:m>
                <a:r>
                  <a:rPr lang="x-none" altLang="zh-CN" dirty="0">
                    <a:latin typeface="微软雅黑" panose="020B0503020204020204" pitchFamily="34" charset="-122"/>
                    <a:ea typeface="微软雅黑" panose="020B0503020204020204" pitchFamily="34" charset="-122"/>
                  </a:rPr>
                  <a:t>表示</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𝐴</m:t>
                        </m:r>
                      </m:e>
                    </m:acc>
                  </m:oMath>
                </a14:m>
                <a:r>
                  <a:rPr lang="x-none" altLang="zh-CN" dirty="0">
                    <a:latin typeface="微软雅黑" panose="020B0503020204020204" pitchFamily="34" charset="-122"/>
                    <a:ea typeface="微软雅黑" panose="020B0503020204020204" pitchFamily="34" charset="-122"/>
                  </a:rPr>
                  <a:t>中出现的所有值</a:t>
                </a:r>
                <a:r>
                  <a:rPr lang="en-US" altLang="zh-CN" dirty="0">
                    <a:latin typeface="微软雅黑" panose="020B0503020204020204" pitchFamily="34" charset="-122"/>
                    <a:ea typeface="微软雅黑" panose="020B0503020204020204" pitchFamily="34" charset="-122"/>
                  </a:rPr>
                  <a:t>,</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𝑠</m:t>
                    </m:r>
                    <m:r>
                      <a:rPr lang="en-US" altLang="zh-CN" i="1">
                        <a:latin typeface="Cambria Math" panose="02040503050406030204" pitchFamily="18" charset="0"/>
                        <a:ea typeface="微软雅黑" panose="020B0503020204020204" pitchFamily="34" charset="-122"/>
                      </a:rPr>
                      <m:t>) </m:t>
                    </m:r>
                  </m:oMath>
                </a14:m>
                <a:r>
                  <a:rPr lang="x-none" altLang="zh-CN" dirty="0">
                    <a:latin typeface="微软雅黑" panose="020B0503020204020204" pitchFamily="34" charset="-122"/>
                    <a:ea typeface="微软雅黑" panose="020B0503020204020204" pitchFamily="34" charset="-122"/>
                  </a:rPr>
                  <a:t>表示</a:t>
                </a:r>
                <a14:m>
                  <m:oMath xmlns:m="http://schemas.openxmlformats.org/officeDocument/2006/math">
                    <m:r>
                      <a:rPr lang="en-US" altLang="zh-CN" i="1">
                        <a:latin typeface="Cambria Math" panose="02040503050406030204" pitchFamily="18" charset="0"/>
                        <a:ea typeface="微软雅黑" panose="020B0503020204020204" pitchFamily="34" charset="-122"/>
                      </a:rPr>
                      <m:t>𝑠</m:t>
                    </m:r>
                  </m:oMath>
                </a14:m>
                <a:r>
                  <a:rPr lang="x-none" altLang="zh-CN" dirty="0">
                    <a:latin typeface="微软雅黑" panose="020B0503020204020204" pitchFamily="34" charset="-122"/>
                    <a:ea typeface="微软雅黑" panose="020B0503020204020204" pitchFamily="34" charset="-122"/>
                  </a:rPr>
                  <a:t>在</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𝐴</m:t>
                        </m:r>
                      </m:e>
                    </m:acc>
                  </m:oMath>
                </a14:m>
                <a:r>
                  <a:rPr lang="x-none" altLang="zh-CN" dirty="0">
                    <a:latin typeface="微软雅黑" panose="020B0503020204020204" pitchFamily="34" charset="-122"/>
                    <a:ea typeface="微软雅黑" panose="020B0503020204020204" pitchFamily="34" charset="-122"/>
                  </a:rPr>
                  <a:t>中出现的次数。</a:t>
                </a:r>
                <a:endParaRPr lang="zh-CN" altLang="zh-CN" dirty="0">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85BCCB73-807C-4A37-B0F7-5A46BEF5F099}"/>
                  </a:ext>
                </a:extLst>
              </p:cNvPr>
              <p:cNvSpPr txBox="1">
                <a:spLocks noRot="1" noChangeAspect="1" noMove="1" noResize="1" noEditPoints="1" noAdjustHandles="1" noChangeArrowheads="1" noChangeShapeType="1" noTextEdit="1"/>
              </p:cNvSpPr>
              <p:nvPr/>
            </p:nvSpPr>
            <p:spPr>
              <a:xfrm>
                <a:off x="424218" y="1337786"/>
                <a:ext cx="11424882" cy="2634824"/>
              </a:xfrm>
              <a:prstGeom prst="rect">
                <a:avLst/>
              </a:prstGeom>
              <a:blipFill>
                <a:blip r:embed="rId3"/>
                <a:stretch>
                  <a:fillRect l="-480" t="-1155" r="-2401" b="-21478"/>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E1ED084D-AE4E-468D-B8C0-70FA0CAAEEA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70617" y="4020584"/>
            <a:ext cx="4850765" cy="2801952"/>
          </a:xfrm>
          <a:prstGeom prst="rect">
            <a:avLst/>
          </a:prstGeom>
          <a:noFill/>
        </p:spPr>
      </p:pic>
    </p:spTree>
    <p:extLst>
      <p:ext uri="{BB962C8B-B14F-4D97-AF65-F5344CB8AC3E}">
        <p14:creationId xmlns:p14="http://schemas.microsoft.com/office/powerpoint/2010/main" val="2077423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506926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宋体" panose="02010600030101010101" pitchFamily="2" charset="-122"/>
                <a:cs typeface="+mn-cs"/>
              </a:rPr>
              <a:t>Model</a:t>
            </a:r>
            <a:endParaRPr kumimoji="0" lang="en-US" altLang="zh-CN" sz="4400" b="0" i="0" u="none" strike="noStrike" kern="1200" cap="none" spc="0" normalizeH="0" baseline="0" noProof="0" dirty="0">
              <a:ln>
                <a:noFill/>
              </a:ln>
              <a:solidFill>
                <a:srgbClr val="D70000"/>
              </a:solidFill>
              <a:effectLst/>
              <a:uLnTx/>
              <a:uFillTx/>
              <a:latin typeface="Impact" panose="020B0806030902050204" pitchFamily="34" charset="0"/>
              <a:ea typeface="宋体" panose="02010600030101010101" pitchFamily="2" charset="-122"/>
              <a:cs typeface="+mn-cs"/>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5BCCB73-807C-4A37-B0F7-5A46BEF5F099}"/>
                  </a:ext>
                </a:extLst>
              </p:cNvPr>
              <p:cNvSpPr txBox="1"/>
              <p:nvPr/>
            </p:nvSpPr>
            <p:spPr>
              <a:xfrm>
                <a:off x="424218" y="1337786"/>
                <a:ext cx="11424882" cy="289778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算法实现过程：</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x-none" altLang="zh-CN" dirty="0">
                    <a:latin typeface="微软雅黑" panose="020B0503020204020204" pitchFamily="34" charset="-122"/>
                    <a:ea typeface="微软雅黑" panose="020B0503020204020204" pitchFamily="34" charset="-122"/>
                  </a:rPr>
                  <a:t>在每次迭代中，它首先尝试找到与当前可恢复集</a:t>
                </a:r>
                <a14:m>
                  <m:oMath xmlns:m="http://schemas.openxmlformats.org/officeDocument/2006/math">
                    <m:r>
                      <a:rPr lang="x-none" altLang="zh-CN">
                        <a:latin typeface="Cambria Math" panose="02040503050406030204" pitchFamily="18" charset="0"/>
                        <a:ea typeface="微软雅黑" panose="020B0503020204020204" pitchFamily="34" charset="-122"/>
                      </a:rPr>
                      <m:t>ℝ</m:t>
                    </m:r>
                  </m:oMath>
                </a14:m>
                <a:r>
                  <a:rPr lang="x-none" altLang="zh-CN" dirty="0">
                    <a:latin typeface="微软雅黑" panose="020B0503020204020204" pitchFamily="34" charset="-122"/>
                    <a:ea typeface="微软雅黑" panose="020B0503020204020204" pitchFamily="34" charset="-122"/>
                  </a:rPr>
                  <a:t>（第5行）相比能够恢复一个以上变量的所有候选向量</a:t>
                </a:r>
                <a14:m>
                  <m:oMath xmlns:m="http://schemas.openxmlformats.org/officeDocument/2006/math">
                    <m:acc>
                      <m:accPr>
                        <m:chr m:val="⃗"/>
                        <m:ctrlPr>
                          <a:rPr lang="zh-CN" altLang="zh-CN" i="1">
                            <a:latin typeface="Cambria Math" panose="02040503050406030204" pitchFamily="18" charset="0"/>
                            <a:ea typeface="微软雅黑" panose="020B0503020204020204" pitchFamily="34" charset="-122"/>
                          </a:rPr>
                        </m:ctrlPr>
                      </m:accPr>
                      <m:e>
                        <m:r>
                          <m:rPr>
                            <m:sty m:val="p"/>
                          </m:rPr>
                          <a:rPr lang="x-none" altLang="zh-CN">
                            <a:latin typeface="Cambria Math" panose="02040503050406030204" pitchFamily="18" charset="0"/>
                            <a:ea typeface="微软雅黑" panose="020B0503020204020204" pitchFamily="34" charset="-122"/>
                          </a:rPr>
                          <m:t>C</m:t>
                        </m:r>
                      </m:e>
                    </m:acc>
                  </m:oMath>
                </a14:m>
                <a:r>
                  <a:rPr lang="x-none" altLang="zh-CN" dirty="0">
                    <a:latin typeface="微软雅黑" panose="020B0503020204020204" pitchFamily="34" charset="-122"/>
                    <a:ea typeface="微软雅黑" panose="020B0503020204020204" pitchFamily="34" charset="-122"/>
                  </a:rPr>
                  <a:t>；然后在其中选择压缩比最高的一个（第6行）。在这里，文章使用香农熵预测候选压缩比；最后它相应地更新了</a:t>
                </a:r>
                <a14:m>
                  <m:oMath xmlns:m="http://schemas.openxmlformats.org/officeDocument/2006/math">
                    <m:r>
                      <m:rPr>
                        <m:sty m:val="p"/>
                      </m:rPr>
                      <a:rPr lang="x-none" altLang="zh-CN">
                        <a:latin typeface="Cambria Math" panose="02040503050406030204" pitchFamily="18" charset="0"/>
                        <a:ea typeface="微软雅黑" panose="020B0503020204020204" pitchFamily="34" charset="-122"/>
                      </a:rPr>
                      <m:t>Ψ</m:t>
                    </m:r>
                  </m:oMath>
                </a14:m>
                <a:r>
                  <a:rPr lang="x-none" altLang="zh-CN" dirty="0">
                    <a:latin typeface="微软雅黑" panose="020B0503020204020204" pitchFamily="34" charset="-122"/>
                    <a:ea typeface="微软雅黑" panose="020B0503020204020204" pitchFamily="34" charset="-122"/>
                  </a:rPr>
                  <a:t>和</a:t>
                </a:r>
                <a14:m>
                  <m:oMath xmlns:m="http://schemas.openxmlformats.org/officeDocument/2006/math">
                    <m:r>
                      <a:rPr lang="x-none" altLang="zh-CN">
                        <a:latin typeface="Cambria Math" panose="02040503050406030204" pitchFamily="18" charset="0"/>
                        <a:ea typeface="微软雅黑" panose="020B0503020204020204" pitchFamily="34" charset="-122"/>
                      </a:rPr>
                      <m:t>ℝ</m:t>
                    </m:r>
                  </m:oMath>
                </a14:m>
                <a:r>
                  <a:rPr lang="x-none" altLang="zh-CN" dirty="0">
                    <a:latin typeface="微软雅黑" panose="020B0503020204020204" pitchFamily="34" charset="-122"/>
                    <a:ea typeface="微软雅黑" panose="020B0503020204020204" pitchFamily="34" charset="-122"/>
                  </a:rPr>
                  <a:t>（第7行和第8行）；它重复这个过程，直到</a:t>
                </a:r>
                <a14:m>
                  <m:oMath xmlns:m="http://schemas.openxmlformats.org/officeDocument/2006/math">
                    <m:r>
                      <m:rPr>
                        <m:sty m:val="p"/>
                      </m:rPr>
                      <a:rPr lang="x-none" altLang="zh-CN">
                        <a:latin typeface="Cambria Math" panose="02040503050406030204" pitchFamily="18" charset="0"/>
                        <a:ea typeface="微软雅黑" panose="020B0503020204020204" pitchFamily="34" charset="-122"/>
                      </a:rPr>
                      <m:t>Ψ</m:t>
                    </m:r>
                  </m:oMath>
                </a14:m>
                <a:r>
                  <a:rPr lang="x-none" altLang="zh-CN" dirty="0">
                    <a:latin typeface="微软雅黑" panose="020B0503020204020204" pitchFamily="34" charset="-122"/>
                    <a:ea typeface="微软雅黑" panose="020B0503020204020204" pitchFamily="34" charset="-122"/>
                  </a:rPr>
                  <a:t>可以恢复所有原始向量（第9行）。枚举的成本是可以接受的，因为它是在日志样本上执行的。</a:t>
                </a:r>
                <a:endParaRPr lang="zh-CN"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训练阶段数字相关关系的输出是目标向量</a:t>
                </a:r>
                <a14:m>
                  <m:oMath xmlns:m="http://schemas.openxmlformats.org/officeDocument/2006/math">
                    <m:r>
                      <m:rPr>
                        <m:sty m:val="p"/>
                      </m:rPr>
                      <a:rPr lang="en-US" altLang="zh-CN">
                        <a:latin typeface="Cambria Math" panose="02040503050406030204" pitchFamily="18" charset="0"/>
                        <a:ea typeface="微软雅黑" panose="020B0503020204020204" pitchFamily="34" charset="-122"/>
                      </a:rPr>
                      <m:t>Ψ</m:t>
                    </m:r>
                  </m:oMath>
                </a14:m>
                <a:r>
                  <a:rPr lang="en-US" altLang="zh-CN" dirty="0">
                    <a:latin typeface="微软雅黑" panose="020B0503020204020204" pitchFamily="34" charset="-122"/>
                    <a:ea typeface="微软雅黑" panose="020B0503020204020204" pitchFamily="34" charset="-122"/>
                  </a:rPr>
                  <a:t>，在压缩阶段算法将计算</a:t>
                </a:r>
                <a14:m>
                  <m:oMath xmlns:m="http://schemas.openxmlformats.org/officeDocument/2006/math">
                    <m:r>
                      <m:rPr>
                        <m:sty m:val="p"/>
                      </m:rPr>
                      <a:rPr lang="en-US" altLang="zh-CN">
                        <a:latin typeface="Cambria Math" panose="02040503050406030204" pitchFamily="18" charset="0"/>
                        <a:ea typeface="微软雅黑" panose="020B0503020204020204" pitchFamily="34" charset="-122"/>
                      </a:rPr>
                      <m:t>Ψ</m:t>
                    </m:r>
                  </m:oMath>
                </a14:m>
                <a:r>
                  <a:rPr lang="en-US" altLang="zh-CN" dirty="0">
                    <a:latin typeface="微软雅黑" panose="020B0503020204020204" pitchFamily="34" charset="-122"/>
                    <a:ea typeface="微软雅黑" panose="020B0503020204020204" pitchFamily="34" charset="-122"/>
                  </a:rPr>
                  <a:t>中的每一个剩余向量并且丢弃没有在</a:t>
                </a:r>
                <a14:m>
                  <m:oMath xmlns:m="http://schemas.openxmlformats.org/officeDocument/2006/math">
                    <m:r>
                      <m:rPr>
                        <m:sty m:val="p"/>
                      </m:rPr>
                      <a:rPr lang="en-US" altLang="zh-CN">
                        <a:latin typeface="Cambria Math" panose="02040503050406030204" pitchFamily="18" charset="0"/>
                        <a:ea typeface="微软雅黑" panose="020B0503020204020204" pitchFamily="34" charset="-122"/>
                      </a:rPr>
                      <m:t>Ψ</m:t>
                    </m:r>
                  </m:oMath>
                </a14:m>
                <a:r>
                  <a:rPr lang="en-US" altLang="zh-CN" dirty="0">
                    <a:latin typeface="微软雅黑" panose="020B0503020204020204" pitchFamily="34" charset="-122"/>
                    <a:ea typeface="微软雅黑" panose="020B0503020204020204" pitchFamily="34" charset="-122"/>
                  </a:rPr>
                  <a:t>中出现的原始向量。将三种相关关系应用到算法中得到结果如下：</a:t>
                </a:r>
              </a:p>
              <a:p>
                <a:r>
                  <a:rPr lang="en-US" altLang="zh-CN" dirty="0">
                    <a:latin typeface="微软雅黑" panose="020B0503020204020204" pitchFamily="34" charset="-122"/>
                    <a:ea typeface="微软雅黑" panose="020B0503020204020204" pitchFamily="34" charset="-122"/>
                  </a:rPr>
                  <a:t>可以发现的是如果某些变量很好地满足某一规则，它们的剩余变量就会有许多项为0。就算其他变量并没有很好地满足任一规则，剩余变量的值也很小。</a:t>
                </a:r>
                <a:endParaRPr lang="zh-CN" altLang="zh-CN" dirty="0">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85BCCB73-807C-4A37-B0F7-5A46BEF5F099}"/>
                  </a:ext>
                </a:extLst>
              </p:cNvPr>
              <p:cNvSpPr txBox="1">
                <a:spLocks noRot="1" noChangeAspect="1" noMove="1" noResize="1" noEditPoints="1" noAdjustHandles="1" noChangeArrowheads="1" noChangeShapeType="1" noTextEdit="1"/>
              </p:cNvSpPr>
              <p:nvPr/>
            </p:nvSpPr>
            <p:spPr>
              <a:xfrm>
                <a:off x="424218" y="1337786"/>
                <a:ext cx="11424882" cy="2897781"/>
              </a:xfrm>
              <a:prstGeom prst="rect">
                <a:avLst/>
              </a:prstGeom>
              <a:blipFill>
                <a:blip r:embed="rId3"/>
                <a:stretch>
                  <a:fillRect l="-480" t="-1050" b="-2311"/>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E1ED084D-AE4E-468D-B8C0-70FA0CAAEEA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70" y="4235567"/>
            <a:ext cx="4231709" cy="2444366"/>
          </a:xfrm>
          <a:prstGeom prst="rect">
            <a:avLst/>
          </a:prstGeom>
          <a:noFill/>
        </p:spPr>
      </p:pic>
      <p:pic>
        <p:nvPicPr>
          <p:cNvPr id="2" name="图片 1">
            <a:extLst>
              <a:ext uri="{FF2B5EF4-FFF2-40B4-BE49-F238E27FC236}">
                <a16:creationId xmlns:a16="http://schemas.microsoft.com/office/drawing/2014/main" id="{1F0D7D38-3C80-466B-8931-E9CA77DAE271}"/>
              </a:ext>
            </a:extLst>
          </p:cNvPr>
          <p:cNvPicPr>
            <a:picLocks noChangeAspect="1"/>
          </p:cNvPicPr>
          <p:nvPr/>
        </p:nvPicPr>
        <p:blipFill>
          <a:blip r:embed="rId5"/>
          <a:stretch>
            <a:fillRect/>
          </a:stretch>
        </p:blipFill>
        <p:spPr>
          <a:xfrm>
            <a:off x="6600825" y="4145924"/>
            <a:ext cx="5057705" cy="2602249"/>
          </a:xfrm>
          <a:prstGeom prst="rect">
            <a:avLst/>
          </a:prstGeom>
        </p:spPr>
      </p:pic>
    </p:spTree>
    <p:extLst>
      <p:ext uri="{BB962C8B-B14F-4D97-AF65-F5344CB8AC3E}">
        <p14:creationId xmlns:p14="http://schemas.microsoft.com/office/powerpoint/2010/main" val="2056552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506926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宋体" panose="02010600030101010101" pitchFamily="2" charset="-122"/>
                <a:cs typeface="+mn-cs"/>
              </a:rPr>
              <a:t>Model</a:t>
            </a:r>
            <a:endParaRPr kumimoji="0" lang="en-US" altLang="zh-CN" sz="4400" b="0" i="0" u="none" strike="noStrike" kern="1200" cap="none" spc="0" normalizeH="0" baseline="0" noProof="0" dirty="0">
              <a:ln>
                <a:noFill/>
              </a:ln>
              <a:solidFill>
                <a:srgbClr val="D70000"/>
              </a:solidFill>
              <a:effectLst/>
              <a:uLnTx/>
              <a:uFillTx/>
              <a:latin typeface="Impact" panose="020B0806030902050204" pitchFamily="34" charset="0"/>
              <a:ea typeface="宋体" panose="02010600030101010101" pitchFamily="2" charset="-122"/>
              <a:cs typeface="+mn-cs"/>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5BCCB73-807C-4A37-B0F7-5A46BEF5F099}"/>
                  </a:ext>
                </a:extLst>
              </p:cNvPr>
              <p:cNvSpPr txBox="1"/>
              <p:nvPr/>
            </p:nvSpPr>
            <p:spPr>
              <a:xfrm>
                <a:off x="424218" y="1337786"/>
                <a:ext cx="11424882" cy="262616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弹性编码器：</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x-none" altLang="zh-CN" dirty="0">
                    <a:latin typeface="微软雅黑" panose="020B0503020204020204" pitchFamily="34" charset="-122"/>
                    <a:ea typeface="微软雅黑" panose="020B0503020204020204" pitchFamily="34" charset="-122"/>
                  </a:rPr>
                  <a:t>固定大小编码（如整数用四个字节，长整型数用八个字节）在大多数数据值较小时会导致数据前面有很多个0（表示整数时）或1（表示负数时），导致空间的浪费。文章将32比特的整数缩减到7比特大小的片段，除此之外在每个片段添加1比特的内容来标注该片段是否为最后一段（用1表示该片段为最后一段），然后就可以将只包含0的片段前缀丢弃。片段大小为7的原因是每个片段加上1比特的标注之后总共占一个字节，易于管理。对于负数而言，只需要把第一个比特移到最后一位然后把所有比特的数据翻转即可。具体来说，对于属于</a:t>
                </a:r>
                <a14:m>
                  <m:oMath xmlns:m="http://schemas.openxmlformats.org/officeDocument/2006/math">
                    <m:d>
                      <m:dPr>
                        <m:begChr m:val="["/>
                        <m:ctrlPr>
                          <a:rPr lang="zh-CN" altLang="zh-CN" i="1">
                            <a:latin typeface="Cambria Math" panose="02040503050406030204" pitchFamily="18" charset="0"/>
                            <a:ea typeface="微软雅黑" panose="020B0503020204020204" pitchFamily="34" charset="-122"/>
                          </a:rPr>
                        </m:ctrlPr>
                      </m:dPr>
                      <m:e>
                        <m:r>
                          <a:rPr lang="x-none" altLang="zh-CN">
                            <a:latin typeface="Cambria Math" panose="02040503050406030204" pitchFamily="18" charset="0"/>
                            <a:ea typeface="微软雅黑" panose="020B0503020204020204" pitchFamily="34" charset="-122"/>
                          </a:rPr>
                          <m:t>−</m:t>
                        </m:r>
                        <m:sSup>
                          <m:sSupPr>
                            <m:ctrlPr>
                              <a:rPr lang="zh-CN" altLang="zh-CN" i="1">
                                <a:latin typeface="Cambria Math" panose="02040503050406030204" pitchFamily="18" charset="0"/>
                                <a:ea typeface="微软雅黑" panose="020B0503020204020204" pitchFamily="34" charset="-122"/>
                              </a:rPr>
                            </m:ctrlPr>
                          </m:sSupPr>
                          <m:e>
                            <m:r>
                              <a:rPr lang="x-none" altLang="zh-CN">
                                <a:latin typeface="Cambria Math" panose="02040503050406030204" pitchFamily="18" charset="0"/>
                                <a:ea typeface="微软雅黑" panose="020B0503020204020204" pitchFamily="34" charset="-122"/>
                              </a:rPr>
                              <m:t>2</m:t>
                            </m:r>
                          </m:e>
                          <m:sup>
                            <m:r>
                              <a:rPr lang="x-none" altLang="zh-CN">
                                <a:latin typeface="Cambria Math" panose="02040503050406030204" pitchFamily="18" charset="0"/>
                                <a:ea typeface="微软雅黑" panose="020B0503020204020204" pitchFamily="34" charset="-122"/>
                              </a:rPr>
                              <m:t>7</m:t>
                            </m:r>
                            <m:r>
                              <m:rPr>
                                <m:sty m:val="p"/>
                              </m:rPr>
                              <a:rPr lang="x-none" altLang="zh-CN">
                                <a:latin typeface="Cambria Math" panose="02040503050406030204" pitchFamily="18" charset="0"/>
                                <a:ea typeface="微软雅黑" panose="020B0503020204020204" pitchFamily="34" charset="-122"/>
                              </a:rPr>
                              <m:t>n</m:t>
                            </m:r>
                          </m:sup>
                        </m:sSup>
                        <m:r>
                          <a:rPr lang="x-none" altLang="zh-CN">
                            <a:latin typeface="Cambria Math" panose="02040503050406030204" pitchFamily="18" charset="0"/>
                            <a:ea typeface="微软雅黑" panose="020B0503020204020204" pitchFamily="34" charset="-122"/>
                          </a:rPr>
                          <m:t>,−</m:t>
                        </m:r>
                        <m:sSup>
                          <m:sSupPr>
                            <m:ctrlPr>
                              <a:rPr lang="zh-CN" altLang="zh-CN" i="1">
                                <a:latin typeface="Cambria Math" panose="02040503050406030204" pitchFamily="18" charset="0"/>
                                <a:ea typeface="微软雅黑" panose="020B0503020204020204" pitchFamily="34" charset="-122"/>
                              </a:rPr>
                            </m:ctrlPr>
                          </m:sSupPr>
                          <m:e>
                            <m:r>
                              <a:rPr lang="x-none" altLang="zh-CN">
                                <a:latin typeface="Cambria Math" panose="02040503050406030204" pitchFamily="18" charset="0"/>
                                <a:ea typeface="微软雅黑" panose="020B0503020204020204" pitchFamily="34" charset="-122"/>
                              </a:rPr>
                              <m:t>2</m:t>
                            </m:r>
                          </m:e>
                          <m:sup>
                            <m:r>
                              <a:rPr lang="x-none" altLang="zh-CN">
                                <a:latin typeface="Cambria Math" panose="02040503050406030204" pitchFamily="18" charset="0"/>
                                <a:ea typeface="微软雅黑" panose="020B0503020204020204" pitchFamily="34" charset="-122"/>
                              </a:rPr>
                              <m:t>7</m:t>
                            </m:r>
                            <m:d>
                              <m:dPr>
                                <m:ctrlPr>
                                  <a:rPr lang="zh-CN" altLang="zh-CN" i="1">
                                    <a:latin typeface="Cambria Math" panose="02040503050406030204" pitchFamily="18" charset="0"/>
                                    <a:ea typeface="微软雅黑" panose="020B0503020204020204" pitchFamily="34" charset="-122"/>
                                  </a:rPr>
                                </m:ctrlPr>
                              </m:dPr>
                              <m:e>
                                <m:r>
                                  <m:rPr>
                                    <m:sty m:val="p"/>
                                  </m:rPr>
                                  <a:rPr lang="x-none" altLang="zh-CN">
                                    <a:latin typeface="Cambria Math" panose="02040503050406030204" pitchFamily="18" charset="0"/>
                                    <a:ea typeface="微软雅黑" panose="020B0503020204020204" pitchFamily="34" charset="-122"/>
                                  </a:rPr>
                                  <m:t>n</m:t>
                                </m:r>
                                <m:r>
                                  <a:rPr lang="x-none" altLang="zh-CN">
                                    <a:latin typeface="Cambria Math" panose="02040503050406030204" pitchFamily="18" charset="0"/>
                                    <a:ea typeface="微软雅黑" panose="020B0503020204020204" pitchFamily="34" charset="-122"/>
                                  </a:rPr>
                                  <m:t>−1</m:t>
                                </m:r>
                              </m:e>
                            </m:d>
                          </m:sup>
                        </m:sSup>
                      </m:e>
                    </m:d>
                    <m:r>
                      <a:rPr lang="x-none" altLang="zh-CN">
                        <a:latin typeface="Cambria Math" panose="02040503050406030204" pitchFamily="18" charset="0"/>
                        <a:ea typeface="微软雅黑" panose="020B0503020204020204" pitchFamily="34" charset="-122"/>
                      </a:rPr>
                      <m:t>∪</m:t>
                    </m:r>
                    <m:d>
                      <m:dPr>
                        <m:endChr m:val="]"/>
                        <m:ctrlPr>
                          <a:rPr lang="zh-CN" altLang="zh-CN" i="1">
                            <a:latin typeface="Cambria Math" panose="02040503050406030204" pitchFamily="18" charset="0"/>
                            <a:ea typeface="微软雅黑" panose="020B0503020204020204" pitchFamily="34" charset="-122"/>
                          </a:rPr>
                        </m:ctrlPr>
                      </m:dPr>
                      <m:e>
                        <m:sSup>
                          <m:sSupPr>
                            <m:ctrlPr>
                              <a:rPr lang="zh-CN" altLang="zh-CN" i="1">
                                <a:latin typeface="Cambria Math" panose="02040503050406030204" pitchFamily="18" charset="0"/>
                                <a:ea typeface="微软雅黑" panose="020B0503020204020204" pitchFamily="34" charset="-122"/>
                              </a:rPr>
                            </m:ctrlPr>
                          </m:sSupPr>
                          <m:e>
                            <m:r>
                              <a:rPr lang="x-none" altLang="zh-CN">
                                <a:latin typeface="Cambria Math" panose="02040503050406030204" pitchFamily="18" charset="0"/>
                                <a:ea typeface="微软雅黑" panose="020B0503020204020204" pitchFamily="34" charset="-122"/>
                              </a:rPr>
                              <m:t>2</m:t>
                            </m:r>
                          </m:e>
                          <m:sup>
                            <m:r>
                              <a:rPr lang="x-none" altLang="zh-CN">
                                <a:latin typeface="Cambria Math" panose="02040503050406030204" pitchFamily="18" charset="0"/>
                                <a:ea typeface="微软雅黑" panose="020B0503020204020204" pitchFamily="34" charset="-122"/>
                              </a:rPr>
                              <m:t>7</m:t>
                            </m:r>
                            <m:d>
                              <m:dPr>
                                <m:ctrlPr>
                                  <a:rPr lang="zh-CN" altLang="zh-CN" i="1">
                                    <a:latin typeface="Cambria Math" panose="02040503050406030204" pitchFamily="18" charset="0"/>
                                    <a:ea typeface="微软雅黑" panose="020B0503020204020204" pitchFamily="34" charset="-122"/>
                                  </a:rPr>
                                </m:ctrlPr>
                              </m:dPr>
                              <m:e>
                                <m:r>
                                  <m:rPr>
                                    <m:sty m:val="p"/>
                                  </m:rPr>
                                  <a:rPr lang="x-none" altLang="zh-CN">
                                    <a:latin typeface="Cambria Math" panose="02040503050406030204" pitchFamily="18" charset="0"/>
                                    <a:ea typeface="微软雅黑" panose="020B0503020204020204" pitchFamily="34" charset="-122"/>
                                  </a:rPr>
                                  <m:t>n</m:t>
                                </m:r>
                                <m:r>
                                  <a:rPr lang="x-none" altLang="zh-CN">
                                    <a:latin typeface="Cambria Math" panose="02040503050406030204" pitchFamily="18" charset="0"/>
                                    <a:ea typeface="微软雅黑" panose="020B0503020204020204" pitchFamily="34" charset="-122"/>
                                  </a:rPr>
                                  <m:t>−1</m:t>
                                </m:r>
                              </m:e>
                            </m:d>
                          </m:sup>
                        </m:sSup>
                        <m:r>
                          <a:rPr lang="x-none" altLang="zh-CN">
                            <a:latin typeface="Cambria Math" panose="02040503050406030204" pitchFamily="18" charset="0"/>
                            <a:ea typeface="微软雅黑" panose="020B0503020204020204" pitchFamily="34" charset="-122"/>
                          </a:rPr>
                          <m:t>−1,</m:t>
                        </m:r>
                        <m:sSup>
                          <m:sSupPr>
                            <m:ctrlPr>
                              <a:rPr lang="zh-CN" altLang="zh-CN" i="1">
                                <a:latin typeface="Cambria Math" panose="02040503050406030204" pitchFamily="18" charset="0"/>
                                <a:ea typeface="微软雅黑" panose="020B0503020204020204" pitchFamily="34" charset="-122"/>
                              </a:rPr>
                            </m:ctrlPr>
                          </m:sSupPr>
                          <m:e>
                            <m:r>
                              <a:rPr lang="x-none" altLang="zh-CN">
                                <a:latin typeface="Cambria Math" panose="02040503050406030204" pitchFamily="18" charset="0"/>
                                <a:ea typeface="微软雅黑" panose="020B0503020204020204" pitchFamily="34" charset="-122"/>
                              </a:rPr>
                              <m:t>2</m:t>
                            </m:r>
                          </m:e>
                          <m:sup>
                            <m:r>
                              <a:rPr lang="x-none" altLang="zh-CN">
                                <a:latin typeface="Cambria Math" panose="02040503050406030204" pitchFamily="18" charset="0"/>
                                <a:ea typeface="微软雅黑" panose="020B0503020204020204" pitchFamily="34" charset="-122"/>
                              </a:rPr>
                              <m:t>7</m:t>
                            </m:r>
                            <m:r>
                              <m:rPr>
                                <m:sty m:val="p"/>
                              </m:rPr>
                              <a:rPr lang="x-none" altLang="zh-CN">
                                <a:latin typeface="Cambria Math" panose="02040503050406030204" pitchFamily="18" charset="0"/>
                                <a:ea typeface="微软雅黑" panose="020B0503020204020204" pitchFamily="34" charset="-122"/>
                              </a:rPr>
                              <m:t>n</m:t>
                            </m:r>
                          </m:sup>
                        </m:sSup>
                        <m:r>
                          <a:rPr lang="x-none" altLang="zh-CN">
                            <a:latin typeface="Cambria Math" panose="02040503050406030204" pitchFamily="18" charset="0"/>
                            <a:ea typeface="微软雅黑" panose="020B0503020204020204" pitchFamily="34" charset="-122"/>
                          </a:rPr>
                          <m:t>−1</m:t>
                        </m:r>
                      </m:e>
                    </m:d>
                    <m:r>
                      <a:rPr lang="x-none" altLang="zh-CN">
                        <a:latin typeface="Cambria Math" panose="02040503050406030204" pitchFamily="18" charset="0"/>
                        <a:ea typeface="微软雅黑" panose="020B0503020204020204" pitchFamily="34" charset="-122"/>
                      </a:rPr>
                      <m:t>   (0&lt;</m:t>
                    </m:r>
                    <m:r>
                      <a:rPr lang="x-none" altLang="zh-CN">
                        <a:latin typeface="Cambria Math" panose="02040503050406030204" pitchFamily="18" charset="0"/>
                        <a:ea typeface="微软雅黑" panose="020B0503020204020204" pitchFamily="34" charset="-122"/>
                      </a:rPr>
                      <m:t>𝑛</m:t>
                    </m:r>
                    <m:r>
                      <a:rPr lang="x-none" altLang="zh-CN">
                        <a:latin typeface="Cambria Math" panose="02040503050406030204" pitchFamily="18" charset="0"/>
                        <a:ea typeface="微软雅黑" panose="020B0503020204020204" pitchFamily="34" charset="-122"/>
                      </a:rPr>
                      <m:t>&lt;6)</m:t>
                    </m:r>
                  </m:oMath>
                </a14:m>
                <a:r>
                  <a:rPr lang="x-none" altLang="zh-CN" dirty="0">
                    <a:latin typeface="微软雅黑" panose="020B0503020204020204" pitchFamily="34" charset="-122"/>
                    <a:ea typeface="微软雅黑" panose="020B0503020204020204" pitchFamily="34" charset="-122"/>
                  </a:rPr>
                  <a:t>，与固定32比特相比弹性编码器节省（32-8n）比特。在文章的测试中，60%以上的数据都能节省24字节（n=1）。</a:t>
                </a:r>
                <a:endParaRPr lang="zh-CN" altLang="zh-CN" dirty="0">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85BCCB73-807C-4A37-B0F7-5A46BEF5F099}"/>
                  </a:ext>
                </a:extLst>
              </p:cNvPr>
              <p:cNvSpPr txBox="1">
                <a:spLocks noRot="1" noChangeAspect="1" noMove="1" noResize="1" noEditPoints="1" noAdjustHandles="1" noChangeArrowheads="1" noChangeShapeType="1" noTextEdit="1"/>
              </p:cNvSpPr>
              <p:nvPr/>
            </p:nvSpPr>
            <p:spPr>
              <a:xfrm>
                <a:off x="424218" y="1337786"/>
                <a:ext cx="11424882" cy="2626168"/>
              </a:xfrm>
              <a:prstGeom prst="rect">
                <a:avLst/>
              </a:prstGeom>
              <a:blipFill>
                <a:blip r:embed="rId3"/>
                <a:stretch>
                  <a:fillRect l="-480" t="-1160" r="-427" b="-27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7661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5069268" cy="769441"/>
          </a:xfrm>
          <a:prstGeom prst="rect">
            <a:avLst/>
          </a:prstGeom>
          <a:noFill/>
        </p:spPr>
        <p:txBody>
          <a:bodyPr wrap="square" rtlCol="0">
            <a:spAutoFit/>
          </a:bodyPr>
          <a:lstStyle/>
          <a:p>
            <a:pPr lvl="0">
              <a:defRPr/>
            </a:pPr>
            <a:r>
              <a:rPr lang="en-US" altLang="zh-CN" sz="4400" dirty="0">
                <a:solidFill>
                  <a:srgbClr val="E7E6E6">
                    <a:lumMod val="25000"/>
                  </a:srgbClr>
                </a:solidFill>
                <a:latin typeface="Impact" panose="020B0806030902050204" pitchFamily="34" charset="0"/>
              </a:rPr>
              <a:t>Conclusion</a:t>
            </a:r>
            <a:endParaRPr lang="en-US" altLang="zh-CN" sz="4400" dirty="0">
              <a:solidFill>
                <a:srgbClr val="D70000"/>
              </a:solidFill>
              <a:latin typeface="Impact" panose="020B0806030902050204" pitchFamily="34" charset="0"/>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8" name="文本框 7">
            <a:extLst>
              <a:ext uri="{FF2B5EF4-FFF2-40B4-BE49-F238E27FC236}">
                <a16:creationId xmlns:a16="http://schemas.microsoft.com/office/drawing/2014/main" id="{85BCCB73-807C-4A37-B0F7-5A46BEF5F099}"/>
              </a:ext>
            </a:extLst>
          </p:cNvPr>
          <p:cNvSpPr txBox="1"/>
          <p:nvPr/>
        </p:nvSpPr>
        <p:spPr>
          <a:xfrm>
            <a:off x="424217" y="1169103"/>
            <a:ext cx="11454017" cy="3416320"/>
          </a:xfrm>
          <a:prstGeom prst="rect">
            <a:avLst/>
          </a:prstGeom>
          <a:noFill/>
        </p:spPr>
        <p:txBody>
          <a:bodyPr wrap="square" rtlCol="0">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dirty="0"/>
              <a:t>实验及结果</a:t>
            </a:r>
            <a:r>
              <a:rPr lang="en-US" altLang="zh-CN" dirty="0"/>
              <a:t>:</a:t>
            </a:r>
          </a:p>
          <a:p>
            <a:endParaRPr lang="en-US" altLang="zh-CN" dirty="0"/>
          </a:p>
          <a:p>
            <a:r>
              <a:rPr lang="zh-CN" altLang="en-US" dirty="0"/>
              <a:t>文章根据以上算法思想建立了</a:t>
            </a:r>
            <a:r>
              <a:rPr lang="en-US" altLang="zh-CN" dirty="0"/>
              <a:t>LogReducer</a:t>
            </a:r>
            <a:r>
              <a:rPr lang="zh-CN" altLang="en-US" dirty="0"/>
              <a:t>。具体操作过程分为训练和压缩两个阶段。训练阶段利用示例数据，抽取模板并寻找可能的相关关系。</a:t>
            </a:r>
            <a:endParaRPr lang="en-US" altLang="zh-CN" dirty="0"/>
          </a:p>
          <a:p>
            <a:r>
              <a:rPr lang="zh-CN" altLang="en-US" dirty="0"/>
              <a:t>与传统的</a:t>
            </a:r>
            <a:r>
              <a:rPr lang="en-US" altLang="zh-CN" dirty="0"/>
              <a:t>Logzip</a:t>
            </a:r>
            <a:r>
              <a:rPr lang="zh-CN" altLang="en-US" dirty="0"/>
              <a:t>等方法只在训练阶段利用随机采样的数据训练模型不同，</a:t>
            </a:r>
            <a:r>
              <a:rPr lang="en-US" altLang="zh-CN" dirty="0"/>
              <a:t>LogReducer</a:t>
            </a:r>
            <a:r>
              <a:rPr lang="zh-CN" altLang="en-US" dirty="0"/>
              <a:t>考虑相邻的数据直接的相关关系，而随机抽样会忽视这种相关关系。因此</a:t>
            </a:r>
            <a:r>
              <a:rPr lang="en-US" altLang="zh-CN" dirty="0"/>
              <a:t>LogReducer</a:t>
            </a:r>
            <a:r>
              <a:rPr lang="zh-CN" altLang="en-US" dirty="0"/>
              <a:t>在采样时先随机选定一些起点，然后从这些起点开始连续地选择日志。这一方法的表现很好。</a:t>
            </a:r>
            <a:endParaRPr lang="en-US" altLang="zh-CN" dirty="0"/>
          </a:p>
          <a:p>
            <a:r>
              <a:rPr lang="zh-CN" altLang="en-US" dirty="0"/>
              <a:t>而在压缩阶段，对于每个日志条目，</a:t>
            </a:r>
            <a:r>
              <a:rPr lang="en-US" altLang="zh-CN" dirty="0"/>
              <a:t>LogReducer</a:t>
            </a:r>
            <a:r>
              <a:rPr lang="zh-CN" altLang="en-US" dirty="0"/>
              <a:t>将首先提取其头部。</a:t>
            </a:r>
            <a:r>
              <a:rPr lang="en-US" altLang="zh-CN" dirty="0"/>
              <a:t>LogReducer</a:t>
            </a:r>
            <a:r>
              <a:rPr lang="zh-CN" altLang="en-US" dirty="0"/>
              <a:t>将从报头中提取时间戳，并计算连续时间戳的增量值。</a:t>
            </a:r>
            <a:endParaRPr lang="en-US" altLang="zh-CN" dirty="0"/>
          </a:p>
          <a:p>
            <a:r>
              <a:rPr lang="zh-CN" altLang="en-US" dirty="0"/>
              <a:t>然后，</a:t>
            </a:r>
            <a:r>
              <a:rPr lang="en-US" altLang="zh-CN" dirty="0"/>
              <a:t>LogReducer</a:t>
            </a:r>
            <a:r>
              <a:rPr lang="zh-CN" altLang="en-US" dirty="0"/>
              <a:t>将尝试使用解析器将日志条目与模板匹配，并将建立的相关性应用于数值变量。然后</a:t>
            </a:r>
            <a:r>
              <a:rPr lang="en-US" altLang="zh-CN" dirty="0"/>
              <a:t>LogReducer</a:t>
            </a:r>
            <a:r>
              <a:rPr lang="zh-CN" altLang="en-US" dirty="0"/>
              <a:t>将使用弹性编码器对所有数字数据进行编码，包括时间戳、数字变量和模板</a:t>
            </a:r>
            <a:r>
              <a:rPr lang="en-US" altLang="zh-CN" dirty="0"/>
              <a:t>ID</a:t>
            </a:r>
            <a:r>
              <a:rPr lang="zh-CN" altLang="en-US" dirty="0"/>
              <a:t>。最后，</a:t>
            </a:r>
            <a:r>
              <a:rPr lang="en-US" altLang="zh-CN" dirty="0"/>
              <a:t>LogReducer</a:t>
            </a:r>
            <a:r>
              <a:rPr lang="zh-CN" altLang="en-US" dirty="0"/>
              <a:t>将使用</a:t>
            </a:r>
            <a:r>
              <a:rPr lang="en-US" altLang="zh-CN" dirty="0"/>
              <a:t>LZMA</a:t>
            </a:r>
            <a:r>
              <a:rPr lang="zh-CN" altLang="en-US" dirty="0"/>
              <a:t>打包所有数据，因为文章认为它几乎总能在日志上实现最高的压缩比。</a:t>
            </a:r>
          </a:p>
        </p:txBody>
      </p:sp>
    </p:spTree>
    <p:extLst>
      <p:ext uri="{BB962C8B-B14F-4D97-AF65-F5344CB8AC3E}">
        <p14:creationId xmlns:p14="http://schemas.microsoft.com/office/powerpoint/2010/main" val="2294573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5069268" cy="769441"/>
          </a:xfrm>
          <a:prstGeom prst="rect">
            <a:avLst/>
          </a:prstGeom>
          <a:noFill/>
        </p:spPr>
        <p:txBody>
          <a:bodyPr wrap="square" rtlCol="0">
            <a:spAutoFit/>
          </a:bodyPr>
          <a:lstStyle/>
          <a:p>
            <a:pPr lvl="0">
              <a:defRPr/>
            </a:pPr>
            <a:r>
              <a:rPr lang="en-US" altLang="zh-CN" sz="4400" dirty="0">
                <a:solidFill>
                  <a:srgbClr val="E7E6E6">
                    <a:lumMod val="25000"/>
                  </a:srgbClr>
                </a:solidFill>
                <a:latin typeface="Impact" panose="020B0806030902050204" pitchFamily="34" charset="0"/>
              </a:rPr>
              <a:t>Conclusion</a:t>
            </a:r>
            <a:endParaRPr lang="en-US" altLang="zh-CN" sz="4400" dirty="0">
              <a:solidFill>
                <a:srgbClr val="D70000"/>
              </a:solidFill>
              <a:latin typeface="Impact" panose="020B0806030902050204" pitchFamily="34" charset="0"/>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8" name="文本框 7">
            <a:extLst>
              <a:ext uri="{FF2B5EF4-FFF2-40B4-BE49-F238E27FC236}">
                <a16:creationId xmlns:a16="http://schemas.microsoft.com/office/drawing/2014/main" id="{85BCCB73-807C-4A37-B0F7-5A46BEF5F099}"/>
              </a:ext>
            </a:extLst>
          </p:cNvPr>
          <p:cNvSpPr txBox="1"/>
          <p:nvPr/>
        </p:nvSpPr>
        <p:spPr>
          <a:xfrm>
            <a:off x="424217" y="1169103"/>
            <a:ext cx="11454017" cy="1754326"/>
          </a:xfrm>
          <a:prstGeom prst="rect">
            <a:avLst/>
          </a:prstGeom>
          <a:noFill/>
        </p:spPr>
        <p:txBody>
          <a:bodyPr wrap="square" rtlCol="0">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dirty="0"/>
              <a:t>为了说明整个压缩过程，文章展示了一个完整的压缩案例。假设我们有下图中所示的四个</a:t>
            </a:r>
            <a:r>
              <a:rPr lang="en-US" altLang="zh-CN" dirty="0"/>
              <a:t>log F</a:t>
            </a:r>
            <a:r>
              <a:rPr lang="zh-CN" altLang="en-US" dirty="0"/>
              <a:t>输入日志条目，以及在培训阶段建立的模板和相关性。</a:t>
            </a:r>
            <a:endParaRPr lang="en-US" altLang="zh-CN" dirty="0"/>
          </a:p>
          <a:p>
            <a:r>
              <a:rPr lang="x-none" altLang="zh-CN" dirty="0"/>
              <a:t>LogReducer首先提取它们的头并将它们的主体与模板匹配。结果如下表所示。</a:t>
            </a:r>
            <a:endParaRPr lang="zh-CN" altLang="zh-CN" dirty="0"/>
          </a:p>
          <a:p>
            <a:r>
              <a:rPr lang="zh-CN" altLang="en-US" dirty="0"/>
              <a:t>其中每个日志条目分为三个部分，即日志头、模板</a:t>
            </a:r>
            <a:r>
              <a:rPr lang="en-US" altLang="zh-CN" dirty="0"/>
              <a:t>ID</a:t>
            </a:r>
            <a:r>
              <a:rPr lang="zh-CN" altLang="en-US" dirty="0"/>
              <a:t>和相应的变量。这里，第二个日志项属于模板：“</a:t>
            </a:r>
            <a:r>
              <a:rPr lang="en-US" altLang="zh-CN" dirty="0"/>
              <a:t>Read chunk &lt;*&gt; Offset:&lt;*&gt;”</a:t>
            </a:r>
            <a:r>
              <a:rPr lang="zh-CN" altLang="en-US" dirty="0"/>
              <a:t>，其模板</a:t>
            </a:r>
            <a:r>
              <a:rPr lang="en-US" altLang="zh-CN" dirty="0"/>
              <a:t>ID</a:t>
            </a:r>
            <a:r>
              <a:rPr lang="zh-CN" altLang="en-US" dirty="0"/>
              <a:t>为</a:t>
            </a:r>
            <a:r>
              <a:rPr lang="en-US" altLang="zh-CN" dirty="0"/>
              <a:t>2</a:t>
            </a:r>
            <a:r>
              <a:rPr lang="zh-CN" altLang="en-US" dirty="0"/>
              <a:t>，其他三个日志项属于模板：“</a:t>
            </a:r>
            <a:r>
              <a:rPr lang="en-US" altLang="zh-CN" dirty="0"/>
              <a:t>Write chunk &lt;*&gt; Offset:&lt;*&gt; Length:&lt;*&gt;”</a:t>
            </a:r>
            <a:r>
              <a:rPr lang="zh-CN" altLang="en-US" dirty="0"/>
              <a:t>，其模板</a:t>
            </a:r>
            <a:r>
              <a:rPr lang="en-US" altLang="zh-CN" dirty="0"/>
              <a:t>ID</a:t>
            </a:r>
            <a:r>
              <a:rPr lang="zh-CN" altLang="en-US" dirty="0"/>
              <a:t>为</a:t>
            </a:r>
            <a:r>
              <a:rPr lang="en-US" altLang="zh-CN" dirty="0"/>
              <a:t>1</a:t>
            </a:r>
            <a:r>
              <a:rPr lang="zh-CN" altLang="en-US" dirty="0"/>
              <a:t>。因此，模板</a:t>
            </a:r>
            <a:r>
              <a:rPr lang="en-US" altLang="zh-CN" dirty="0"/>
              <a:t>2</a:t>
            </a:r>
            <a:r>
              <a:rPr lang="zh-CN" altLang="en-US" dirty="0"/>
              <a:t>有两个变量，模板</a:t>
            </a:r>
            <a:r>
              <a:rPr lang="en-US" altLang="zh-CN" dirty="0"/>
              <a:t>1</a:t>
            </a:r>
            <a:r>
              <a:rPr lang="zh-CN" altLang="en-US" dirty="0"/>
              <a:t>有三个变量。</a:t>
            </a:r>
          </a:p>
        </p:txBody>
      </p:sp>
      <p:pic>
        <p:nvPicPr>
          <p:cNvPr id="2" name="图片 1">
            <a:extLst>
              <a:ext uri="{FF2B5EF4-FFF2-40B4-BE49-F238E27FC236}">
                <a16:creationId xmlns:a16="http://schemas.microsoft.com/office/drawing/2014/main" id="{FC6D00D8-9CF7-422C-9359-A1837A65791E}"/>
              </a:ext>
            </a:extLst>
          </p:cNvPr>
          <p:cNvPicPr>
            <a:picLocks noChangeAspect="1"/>
          </p:cNvPicPr>
          <p:nvPr/>
        </p:nvPicPr>
        <p:blipFill>
          <a:blip r:embed="rId3"/>
          <a:stretch>
            <a:fillRect/>
          </a:stretch>
        </p:blipFill>
        <p:spPr>
          <a:xfrm>
            <a:off x="424217" y="3622954"/>
            <a:ext cx="5378787" cy="2065943"/>
          </a:xfrm>
          <a:prstGeom prst="rect">
            <a:avLst/>
          </a:prstGeom>
        </p:spPr>
      </p:pic>
      <p:pic>
        <p:nvPicPr>
          <p:cNvPr id="9" name="图片 8">
            <a:extLst>
              <a:ext uri="{FF2B5EF4-FFF2-40B4-BE49-F238E27FC236}">
                <a16:creationId xmlns:a16="http://schemas.microsoft.com/office/drawing/2014/main" id="{47813121-93EB-4445-8060-851FB32C82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0942" y="3626479"/>
            <a:ext cx="5378788" cy="2062418"/>
          </a:xfrm>
          <a:prstGeom prst="rect">
            <a:avLst/>
          </a:prstGeom>
          <a:noFill/>
        </p:spPr>
      </p:pic>
    </p:spTree>
    <p:extLst>
      <p:ext uri="{BB962C8B-B14F-4D97-AF65-F5344CB8AC3E}">
        <p14:creationId xmlns:p14="http://schemas.microsoft.com/office/powerpoint/2010/main" val="209883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5069268" cy="769441"/>
          </a:xfrm>
          <a:prstGeom prst="rect">
            <a:avLst/>
          </a:prstGeom>
          <a:noFill/>
        </p:spPr>
        <p:txBody>
          <a:bodyPr wrap="square" rtlCol="0">
            <a:spAutoFit/>
          </a:bodyPr>
          <a:lstStyle/>
          <a:p>
            <a:pPr lvl="0">
              <a:defRPr/>
            </a:pPr>
            <a:r>
              <a:rPr lang="en-US" altLang="zh-CN" sz="4400" dirty="0">
                <a:solidFill>
                  <a:srgbClr val="E7E6E6">
                    <a:lumMod val="25000"/>
                  </a:srgbClr>
                </a:solidFill>
                <a:latin typeface="Impact" panose="020B0806030902050204" pitchFamily="34" charset="0"/>
              </a:rPr>
              <a:t>Conclusion</a:t>
            </a:r>
            <a:endParaRPr lang="en-US" altLang="zh-CN" sz="4400" dirty="0">
              <a:solidFill>
                <a:srgbClr val="D70000"/>
              </a:solidFill>
              <a:latin typeface="Impact" panose="020B0806030902050204" pitchFamily="34" charset="0"/>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5BCCB73-807C-4A37-B0F7-5A46BEF5F099}"/>
                  </a:ext>
                </a:extLst>
              </p:cNvPr>
              <p:cNvSpPr txBox="1"/>
              <p:nvPr/>
            </p:nvSpPr>
            <p:spPr>
              <a:xfrm>
                <a:off x="424217" y="1169103"/>
                <a:ext cx="11454017" cy="2039276"/>
              </a:xfrm>
              <a:prstGeom prst="rect">
                <a:avLst/>
              </a:prstGeom>
              <a:noFill/>
            </p:spPr>
            <p:txBody>
              <a:bodyPr wrap="square" rtlCol="0">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dirty="0"/>
                  <a:t>然后</a:t>
                </a:r>
                <a:r>
                  <a:rPr lang="en-US" altLang="zh-CN" dirty="0"/>
                  <a:t>LogReducer</a:t>
                </a:r>
                <a:r>
                  <a:rPr lang="zh-CN" altLang="en-US" dirty="0"/>
                  <a:t>将计算相邻时间戳的差异，并利用数值变量的相关性。除第一个时间戳外，所有时间戳都变得更小；由于</a:t>
                </a:r>
                <a:r>
                  <a:rPr lang="en-US" altLang="zh-CN" dirty="0"/>
                  <a:t>LogReducer</a:t>
                </a:r>
                <a:r>
                  <a:rPr lang="zh-CN" altLang="en-US" dirty="0"/>
                  <a:t>识别</a:t>
                </a:r>
                <a:r>
                  <a:rPr lang="en-US" altLang="zh-CN" dirty="0"/>
                  <a:t>3242513_B</a:t>
                </a:r>
                <a:r>
                  <a:rPr lang="zh-CN" altLang="en-US" dirty="0"/>
                  <a:t>的顺序访问模式，因此它不需要存储第二次访问的偏移量，并且我们计算相同块的写入长度的增量结果（即日志条目</a:t>
                </a:r>
                <a:r>
                  <a:rPr lang="en-US" altLang="zh-CN" dirty="0"/>
                  <a:t>4</a:t>
                </a:r>
                <a:r>
                  <a:rPr lang="zh-CN" altLang="en-US" dirty="0"/>
                  <a:t>）。最后，</a:t>
                </a:r>
                <a:r>
                  <a:rPr lang="en-US" altLang="zh-CN" dirty="0"/>
                  <a:t>LogReducer</a:t>
                </a:r>
                <a:r>
                  <a:rPr lang="zh-CN" altLang="en-US" dirty="0"/>
                  <a:t>使用弹性编码器对所有数值结果进行编码，以列方式组织所有变量，并使用</a:t>
                </a:r>
                <a:r>
                  <a:rPr lang="en-US" altLang="zh-CN" dirty="0"/>
                  <a:t>LZMA</a:t>
                </a:r>
                <a:r>
                  <a:rPr lang="zh-CN" altLang="en-US" dirty="0"/>
                  <a:t>对其进行打包。</a:t>
                </a:r>
              </a:p>
              <a:p>
                <a:r>
                  <a:rPr lang="zh-CN" altLang="en-US" dirty="0"/>
                  <a:t>用</a:t>
                </a:r>
                <a14:m>
                  <m:oMath xmlns:m="http://schemas.openxmlformats.org/officeDocument/2006/math">
                    <m:f>
                      <m:fPr>
                        <m:ctrlPr>
                          <a:rPr lang="en-US" altLang="zh-CN" i="1" smtClean="0">
                            <a:latin typeface="Cambria Math" panose="02040503050406030204" pitchFamily="18" charset="0"/>
                          </a:rPr>
                        </m:ctrlPr>
                      </m:fPr>
                      <m:num>
                        <m:r>
                          <m:rPr>
                            <m:nor/>
                          </m:rPr>
                          <a:rPr lang="en-US" altLang="zh-CN" dirty="0"/>
                          <m:t>Original</m:t>
                        </m:r>
                        <m:r>
                          <m:rPr>
                            <m:nor/>
                          </m:rPr>
                          <a:rPr lang="en-US" altLang="zh-CN" dirty="0"/>
                          <m:t> </m:t>
                        </m:r>
                        <m:r>
                          <m:rPr>
                            <m:nor/>
                          </m:rPr>
                          <a:rPr lang="en-US" altLang="zh-CN" dirty="0"/>
                          <m:t>size</m:t>
                        </m:r>
                      </m:num>
                      <m:den>
                        <m:r>
                          <m:rPr>
                            <m:nor/>
                          </m:rPr>
                          <a:rPr lang="en-US" altLang="zh-CN" dirty="0"/>
                          <m:t>Compression</m:t>
                        </m:r>
                        <m:r>
                          <m:rPr>
                            <m:nor/>
                          </m:rPr>
                          <a:rPr lang="en-US" altLang="zh-CN" dirty="0"/>
                          <m:t> </m:t>
                        </m:r>
                        <m:r>
                          <m:rPr>
                            <m:nor/>
                          </m:rPr>
                          <a:rPr lang="en-US" altLang="zh-CN" dirty="0"/>
                          <m:t>size</m:t>
                        </m:r>
                      </m:den>
                    </m:f>
                  </m:oMath>
                </a14:m>
                <a:r>
                  <a:rPr lang="zh-CN" altLang="en-US" dirty="0"/>
                  <a:t>作为评价指标，分别测试了</a:t>
                </a:r>
                <a:r>
                  <a:rPr lang="en-US" altLang="zh-CN" dirty="0"/>
                  <a:t>LogReducer</a:t>
                </a:r>
                <a:r>
                  <a:rPr lang="zh-CN" altLang="en-US" dirty="0"/>
                  <a:t>的整体表现、</a:t>
                </a:r>
                <a:r>
                  <a:rPr lang="en-US" altLang="zh-CN" dirty="0"/>
                  <a:t>LogReducer</a:t>
                </a:r>
                <a:r>
                  <a:rPr lang="zh-CN" altLang="en-US" dirty="0"/>
                  <a:t>的各种技术（如裁剪解析器树、批处理、时间戳增量等）的性能、</a:t>
                </a:r>
                <a:r>
                  <a:rPr lang="en-US" altLang="zh-CN" dirty="0"/>
                  <a:t>LogReducer</a:t>
                </a:r>
                <a:r>
                  <a:rPr lang="zh-CN" altLang="en-US" dirty="0"/>
                  <a:t>在阿里云日志上的性能。</a:t>
                </a:r>
              </a:p>
            </p:txBody>
          </p:sp>
        </mc:Choice>
        <mc:Fallback xmlns="">
          <p:sp>
            <p:nvSpPr>
              <p:cNvPr id="8" name="文本框 7">
                <a:extLst>
                  <a:ext uri="{FF2B5EF4-FFF2-40B4-BE49-F238E27FC236}">
                    <a16:creationId xmlns:a16="http://schemas.microsoft.com/office/drawing/2014/main" id="{85BCCB73-807C-4A37-B0F7-5A46BEF5F099}"/>
                  </a:ext>
                </a:extLst>
              </p:cNvPr>
              <p:cNvSpPr txBox="1">
                <a:spLocks noRot="1" noChangeAspect="1" noMove="1" noResize="1" noEditPoints="1" noAdjustHandles="1" noChangeArrowheads="1" noChangeShapeType="1" noTextEdit="1"/>
              </p:cNvSpPr>
              <p:nvPr/>
            </p:nvSpPr>
            <p:spPr>
              <a:xfrm>
                <a:off x="424217" y="1169103"/>
                <a:ext cx="11454017" cy="2039276"/>
              </a:xfrm>
              <a:prstGeom prst="rect">
                <a:avLst/>
              </a:prstGeom>
              <a:blipFill>
                <a:blip r:embed="rId3"/>
                <a:stretch>
                  <a:fillRect l="-479" t="-1796" r="-2395" b="-38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4685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5069268" cy="769441"/>
          </a:xfrm>
          <a:prstGeom prst="rect">
            <a:avLst/>
          </a:prstGeom>
          <a:noFill/>
        </p:spPr>
        <p:txBody>
          <a:bodyPr wrap="square" rtlCol="0">
            <a:spAutoFit/>
          </a:bodyPr>
          <a:lstStyle/>
          <a:p>
            <a:pPr lvl="0">
              <a:defRPr/>
            </a:pPr>
            <a:r>
              <a:rPr lang="en-US" altLang="zh-CN" sz="4400" dirty="0">
                <a:solidFill>
                  <a:srgbClr val="E7E6E6">
                    <a:lumMod val="25000"/>
                  </a:srgbClr>
                </a:solidFill>
                <a:latin typeface="Impact" panose="020B0806030902050204" pitchFamily="34" charset="0"/>
              </a:rPr>
              <a:t>Conclusion</a:t>
            </a:r>
            <a:endParaRPr lang="en-US" altLang="zh-CN" sz="4400" dirty="0">
              <a:solidFill>
                <a:srgbClr val="D70000"/>
              </a:solidFill>
              <a:latin typeface="Impact" panose="020B0806030902050204" pitchFamily="34" charset="0"/>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8" name="文本框 7">
            <a:extLst>
              <a:ext uri="{FF2B5EF4-FFF2-40B4-BE49-F238E27FC236}">
                <a16:creationId xmlns:a16="http://schemas.microsoft.com/office/drawing/2014/main" id="{85BCCB73-807C-4A37-B0F7-5A46BEF5F099}"/>
              </a:ext>
            </a:extLst>
          </p:cNvPr>
          <p:cNvSpPr txBox="1"/>
          <p:nvPr/>
        </p:nvSpPr>
        <p:spPr>
          <a:xfrm>
            <a:off x="424217" y="1169103"/>
            <a:ext cx="11454017" cy="369332"/>
          </a:xfrm>
          <a:prstGeom prst="rect">
            <a:avLst/>
          </a:prstGeom>
          <a:noFill/>
        </p:spPr>
        <p:txBody>
          <a:bodyPr wrap="square" rtlCol="0">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dirty="0"/>
              <a:t>日志的情况：</a:t>
            </a:r>
          </a:p>
        </p:txBody>
      </p:sp>
      <p:pic>
        <p:nvPicPr>
          <p:cNvPr id="3" name="图片 2">
            <a:extLst>
              <a:ext uri="{FF2B5EF4-FFF2-40B4-BE49-F238E27FC236}">
                <a16:creationId xmlns:a16="http://schemas.microsoft.com/office/drawing/2014/main" id="{32492AC9-EE69-46BD-958A-087AF18870A6}"/>
              </a:ext>
            </a:extLst>
          </p:cNvPr>
          <p:cNvPicPr>
            <a:picLocks noChangeAspect="1"/>
          </p:cNvPicPr>
          <p:nvPr/>
        </p:nvPicPr>
        <p:blipFill>
          <a:blip r:embed="rId3"/>
          <a:stretch>
            <a:fillRect/>
          </a:stretch>
        </p:blipFill>
        <p:spPr>
          <a:xfrm>
            <a:off x="424216" y="1938544"/>
            <a:ext cx="11347885" cy="2785856"/>
          </a:xfrm>
          <a:prstGeom prst="rect">
            <a:avLst/>
          </a:prstGeom>
        </p:spPr>
      </p:pic>
    </p:spTree>
    <p:extLst>
      <p:ext uri="{BB962C8B-B14F-4D97-AF65-F5344CB8AC3E}">
        <p14:creationId xmlns:p14="http://schemas.microsoft.com/office/powerpoint/2010/main" val="3948789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5069268" cy="769441"/>
          </a:xfrm>
          <a:prstGeom prst="rect">
            <a:avLst/>
          </a:prstGeom>
          <a:noFill/>
        </p:spPr>
        <p:txBody>
          <a:bodyPr wrap="square" rtlCol="0">
            <a:spAutoFit/>
          </a:bodyPr>
          <a:lstStyle/>
          <a:p>
            <a:pPr lvl="0">
              <a:defRPr/>
            </a:pPr>
            <a:r>
              <a:rPr lang="en-US" altLang="zh-CN" sz="4400" dirty="0">
                <a:solidFill>
                  <a:srgbClr val="E7E6E6">
                    <a:lumMod val="25000"/>
                  </a:srgbClr>
                </a:solidFill>
                <a:latin typeface="Impact" panose="020B0806030902050204" pitchFamily="34" charset="0"/>
              </a:rPr>
              <a:t>Conclusion</a:t>
            </a:r>
            <a:endParaRPr lang="en-US" altLang="zh-CN" sz="4400" dirty="0">
              <a:solidFill>
                <a:srgbClr val="D70000"/>
              </a:solidFill>
              <a:latin typeface="Impact" panose="020B0806030902050204" pitchFamily="34" charset="0"/>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8" name="文本框 7">
            <a:extLst>
              <a:ext uri="{FF2B5EF4-FFF2-40B4-BE49-F238E27FC236}">
                <a16:creationId xmlns:a16="http://schemas.microsoft.com/office/drawing/2014/main" id="{85BCCB73-807C-4A37-B0F7-5A46BEF5F099}"/>
              </a:ext>
            </a:extLst>
          </p:cNvPr>
          <p:cNvSpPr txBox="1"/>
          <p:nvPr/>
        </p:nvSpPr>
        <p:spPr>
          <a:xfrm>
            <a:off x="424217" y="1169103"/>
            <a:ext cx="11454017" cy="369332"/>
          </a:xfrm>
          <a:prstGeom prst="rect">
            <a:avLst/>
          </a:prstGeom>
          <a:noFill/>
        </p:spPr>
        <p:txBody>
          <a:bodyPr wrap="square" rtlCol="0">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dirty="0"/>
              <a:t>各算法压缩率和压缩速度的比较：</a:t>
            </a:r>
          </a:p>
        </p:txBody>
      </p:sp>
      <p:pic>
        <p:nvPicPr>
          <p:cNvPr id="2" name="图片 1">
            <a:extLst>
              <a:ext uri="{FF2B5EF4-FFF2-40B4-BE49-F238E27FC236}">
                <a16:creationId xmlns:a16="http://schemas.microsoft.com/office/drawing/2014/main" id="{538D816E-773C-4ECE-9C0C-BA8302D8D32F}"/>
              </a:ext>
            </a:extLst>
          </p:cNvPr>
          <p:cNvPicPr>
            <a:picLocks noChangeAspect="1"/>
          </p:cNvPicPr>
          <p:nvPr/>
        </p:nvPicPr>
        <p:blipFill>
          <a:blip r:embed="rId3"/>
          <a:stretch>
            <a:fillRect/>
          </a:stretch>
        </p:blipFill>
        <p:spPr>
          <a:xfrm>
            <a:off x="2211654" y="1938544"/>
            <a:ext cx="7879142" cy="4442496"/>
          </a:xfrm>
          <a:prstGeom prst="rect">
            <a:avLst/>
          </a:prstGeom>
        </p:spPr>
      </p:pic>
    </p:spTree>
    <p:extLst>
      <p:ext uri="{BB962C8B-B14F-4D97-AF65-F5344CB8AC3E}">
        <p14:creationId xmlns:p14="http://schemas.microsoft.com/office/powerpoint/2010/main" val="2175894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5069268" cy="769441"/>
          </a:xfrm>
          <a:prstGeom prst="rect">
            <a:avLst/>
          </a:prstGeom>
          <a:noFill/>
        </p:spPr>
        <p:txBody>
          <a:bodyPr wrap="square" rtlCol="0">
            <a:spAutoFit/>
          </a:bodyPr>
          <a:lstStyle/>
          <a:p>
            <a:pPr lvl="0">
              <a:defRPr/>
            </a:pPr>
            <a:r>
              <a:rPr lang="en-US" altLang="zh-CN" sz="4400" dirty="0">
                <a:solidFill>
                  <a:srgbClr val="E7E6E6">
                    <a:lumMod val="25000"/>
                  </a:srgbClr>
                </a:solidFill>
                <a:latin typeface="Impact" panose="020B0806030902050204" pitchFamily="34" charset="0"/>
              </a:rPr>
              <a:t>Conclusion</a:t>
            </a:r>
            <a:endParaRPr lang="en-US" altLang="zh-CN" sz="4400" dirty="0">
              <a:solidFill>
                <a:srgbClr val="D70000"/>
              </a:solidFill>
              <a:latin typeface="Impact" panose="020B0806030902050204" pitchFamily="34" charset="0"/>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8" name="文本框 7">
            <a:extLst>
              <a:ext uri="{FF2B5EF4-FFF2-40B4-BE49-F238E27FC236}">
                <a16:creationId xmlns:a16="http://schemas.microsoft.com/office/drawing/2014/main" id="{85BCCB73-807C-4A37-B0F7-5A46BEF5F099}"/>
              </a:ext>
            </a:extLst>
          </p:cNvPr>
          <p:cNvSpPr txBox="1"/>
          <p:nvPr/>
        </p:nvSpPr>
        <p:spPr>
          <a:xfrm>
            <a:off x="424217" y="1169103"/>
            <a:ext cx="11454017" cy="369332"/>
          </a:xfrm>
          <a:prstGeom prst="rect">
            <a:avLst/>
          </a:prstGeom>
          <a:noFill/>
        </p:spPr>
        <p:txBody>
          <a:bodyPr wrap="square" rtlCol="0">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dirty="0"/>
              <a:t>不同的处理技巧的表现：</a:t>
            </a:r>
          </a:p>
        </p:txBody>
      </p:sp>
      <p:pic>
        <p:nvPicPr>
          <p:cNvPr id="9" name="图片 8">
            <a:extLst>
              <a:ext uri="{FF2B5EF4-FFF2-40B4-BE49-F238E27FC236}">
                <a16:creationId xmlns:a16="http://schemas.microsoft.com/office/drawing/2014/main" id="{AD0A44F2-0F53-4950-A109-24994E629EB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106" y="2034176"/>
            <a:ext cx="8535787" cy="4017270"/>
          </a:xfrm>
          <a:prstGeom prst="rect">
            <a:avLst/>
          </a:prstGeom>
          <a:noFill/>
        </p:spPr>
      </p:pic>
    </p:spTree>
    <p:extLst>
      <p:ext uri="{BB962C8B-B14F-4D97-AF65-F5344CB8AC3E}">
        <p14:creationId xmlns:p14="http://schemas.microsoft.com/office/powerpoint/2010/main" val="2201398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096000" y="0"/>
            <a:ext cx="6096000" cy="685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4514" y="681110"/>
            <a:ext cx="3636000" cy="72000"/>
            <a:chOff x="4717143" y="1103086"/>
            <a:chExt cx="3483428" cy="108000"/>
          </a:xfrm>
        </p:grpSpPr>
        <p:sp>
          <p:nvSpPr>
            <p:cNvPr id="7" name="矩形 6"/>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6380394" y="2508642"/>
            <a:ext cx="55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380394" y="3730943"/>
            <a:ext cx="55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380394" y="4890099"/>
            <a:ext cx="554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6329592" y="1449437"/>
            <a:ext cx="6069380" cy="1015663"/>
            <a:chOff x="6270168" y="1940504"/>
            <a:chExt cx="6069380" cy="1015663"/>
          </a:xfrm>
        </p:grpSpPr>
        <p:sp>
          <p:nvSpPr>
            <p:cNvPr id="10" name="文本框 9"/>
            <p:cNvSpPr txBox="1"/>
            <p:nvPr/>
          </p:nvSpPr>
          <p:spPr>
            <a:xfrm>
              <a:off x="6270168" y="1940504"/>
              <a:ext cx="957943" cy="1015663"/>
            </a:xfrm>
            <a:prstGeom prst="rect">
              <a:avLst/>
            </a:prstGeom>
            <a:noFill/>
          </p:spPr>
          <p:txBody>
            <a:bodyPr wrap="square" rtlCol="0">
              <a:spAutoFit/>
            </a:bodyPr>
            <a:lstStyle/>
            <a:p>
              <a:pPr algn="ctr"/>
              <a:r>
                <a:rPr lang="en-US" altLang="zh-CN" sz="6000" b="1" dirty="0">
                  <a:solidFill>
                    <a:schemeClr val="bg1"/>
                  </a:solidFill>
                  <a:latin typeface="Agency FB" panose="020B0503020202020204" pitchFamily="34" charset="0"/>
                </a:rPr>
                <a:t>01</a:t>
              </a:r>
              <a:endParaRPr lang="zh-CN" altLang="en-US" sz="6000" b="1" dirty="0">
                <a:solidFill>
                  <a:schemeClr val="bg1"/>
                </a:solidFill>
                <a:latin typeface="Agency FB" panose="020B0503020202020204" pitchFamily="34" charset="0"/>
              </a:endParaRPr>
            </a:p>
          </p:txBody>
        </p:sp>
        <p:sp>
          <p:nvSpPr>
            <p:cNvPr id="19" name="文本框 18"/>
            <p:cNvSpPr txBox="1"/>
            <p:nvPr/>
          </p:nvSpPr>
          <p:spPr>
            <a:xfrm>
              <a:off x="7340509" y="2063614"/>
              <a:ext cx="4999039" cy="769441"/>
            </a:xfrm>
            <a:prstGeom prst="rect">
              <a:avLst/>
            </a:prstGeom>
            <a:noFill/>
          </p:spPr>
          <p:txBody>
            <a:bodyPr wrap="square" rtlCol="0">
              <a:spAutoFit/>
            </a:bodyPr>
            <a:lstStyle/>
            <a:p>
              <a:r>
                <a:rPr lang="en-US" altLang="zh-CN" sz="4400" b="1" dirty="0">
                  <a:solidFill>
                    <a:schemeClr val="bg1"/>
                  </a:solidFill>
                  <a:latin typeface="Agency FB" panose="020B0503020202020204" pitchFamily="34" charset="0"/>
                </a:rPr>
                <a:t>Backgrounds</a:t>
              </a:r>
              <a:endParaRPr lang="en-US" altLang="zh-CN" sz="4400" b="1" dirty="0">
                <a:solidFill>
                  <a:srgbClr val="D70000"/>
                </a:solidFill>
                <a:latin typeface="Agency FB" panose="020B0503020202020204" pitchFamily="34" charset="0"/>
              </a:endParaRPr>
            </a:p>
          </p:txBody>
        </p:sp>
      </p:grpSp>
      <p:grpSp>
        <p:nvGrpSpPr>
          <p:cNvPr id="26" name="组合 25"/>
          <p:cNvGrpSpPr/>
          <p:nvPr/>
        </p:nvGrpSpPr>
        <p:grpSpPr>
          <a:xfrm>
            <a:off x="6329592" y="2633732"/>
            <a:ext cx="6069380" cy="1015663"/>
            <a:chOff x="6270168" y="3124799"/>
            <a:chExt cx="6069380" cy="1015663"/>
          </a:xfrm>
        </p:grpSpPr>
        <p:sp>
          <p:nvSpPr>
            <p:cNvPr id="11" name="文本框 10"/>
            <p:cNvSpPr txBox="1"/>
            <p:nvPr/>
          </p:nvSpPr>
          <p:spPr>
            <a:xfrm>
              <a:off x="6270168" y="3124799"/>
              <a:ext cx="957943" cy="1015663"/>
            </a:xfrm>
            <a:prstGeom prst="rect">
              <a:avLst/>
            </a:prstGeom>
            <a:noFill/>
          </p:spPr>
          <p:txBody>
            <a:bodyPr wrap="square" rtlCol="0">
              <a:spAutoFit/>
            </a:bodyPr>
            <a:lstStyle/>
            <a:p>
              <a:pPr algn="ctr"/>
              <a:r>
                <a:rPr lang="en-US" altLang="zh-CN" sz="6000" b="1" dirty="0">
                  <a:solidFill>
                    <a:schemeClr val="bg1"/>
                  </a:solidFill>
                  <a:latin typeface="Agency FB" panose="020B0503020202020204" pitchFamily="34" charset="0"/>
                </a:rPr>
                <a:t>02</a:t>
              </a:r>
              <a:endParaRPr lang="zh-CN" altLang="en-US" sz="6000" b="1" dirty="0">
                <a:solidFill>
                  <a:schemeClr val="bg1"/>
                </a:solidFill>
                <a:latin typeface="Agency FB" panose="020B0503020202020204" pitchFamily="34" charset="0"/>
              </a:endParaRPr>
            </a:p>
          </p:txBody>
        </p:sp>
        <p:sp>
          <p:nvSpPr>
            <p:cNvPr id="20" name="文本框 19"/>
            <p:cNvSpPr txBox="1"/>
            <p:nvPr/>
          </p:nvSpPr>
          <p:spPr>
            <a:xfrm>
              <a:off x="7340509" y="3257712"/>
              <a:ext cx="4999039" cy="769441"/>
            </a:xfrm>
            <a:prstGeom prst="rect">
              <a:avLst/>
            </a:prstGeom>
            <a:noFill/>
          </p:spPr>
          <p:txBody>
            <a:bodyPr wrap="square" rtlCol="0">
              <a:spAutoFit/>
            </a:bodyPr>
            <a:lstStyle/>
            <a:p>
              <a:r>
                <a:rPr lang="en-US" altLang="zh-CN" sz="4400" b="1" dirty="0">
                  <a:solidFill>
                    <a:schemeClr val="bg1"/>
                  </a:solidFill>
                  <a:latin typeface="Agency FB" panose="020B0503020202020204" pitchFamily="34" charset="0"/>
                </a:rPr>
                <a:t>Model</a:t>
              </a:r>
              <a:endParaRPr lang="en-US" altLang="zh-CN" sz="4400" b="1" dirty="0">
                <a:solidFill>
                  <a:srgbClr val="D70000"/>
                </a:solidFill>
                <a:latin typeface="Agency FB" panose="020B0503020202020204" pitchFamily="34" charset="0"/>
              </a:endParaRPr>
            </a:p>
          </p:txBody>
        </p:sp>
      </p:grpSp>
      <p:grpSp>
        <p:nvGrpSpPr>
          <p:cNvPr id="27" name="组合 26"/>
          <p:cNvGrpSpPr/>
          <p:nvPr/>
        </p:nvGrpSpPr>
        <p:grpSpPr>
          <a:xfrm>
            <a:off x="6329592" y="3818027"/>
            <a:ext cx="6069379" cy="1015663"/>
            <a:chOff x="6270168" y="4309094"/>
            <a:chExt cx="6069379" cy="1015663"/>
          </a:xfrm>
        </p:grpSpPr>
        <p:sp>
          <p:nvSpPr>
            <p:cNvPr id="12" name="文本框 11"/>
            <p:cNvSpPr txBox="1"/>
            <p:nvPr/>
          </p:nvSpPr>
          <p:spPr>
            <a:xfrm>
              <a:off x="6270168" y="4309094"/>
              <a:ext cx="957943" cy="1015663"/>
            </a:xfrm>
            <a:prstGeom prst="rect">
              <a:avLst/>
            </a:prstGeom>
            <a:noFill/>
          </p:spPr>
          <p:txBody>
            <a:bodyPr wrap="square" rtlCol="0">
              <a:spAutoFit/>
            </a:bodyPr>
            <a:lstStyle/>
            <a:p>
              <a:pPr algn="ctr"/>
              <a:r>
                <a:rPr lang="en-US" altLang="zh-CN" sz="6000" b="1" dirty="0">
                  <a:solidFill>
                    <a:schemeClr val="bg1"/>
                  </a:solidFill>
                  <a:latin typeface="Agency FB" panose="020B0503020202020204" pitchFamily="34" charset="0"/>
                </a:rPr>
                <a:t>03</a:t>
              </a:r>
              <a:endParaRPr lang="zh-CN" altLang="en-US" sz="6000" b="1" dirty="0">
                <a:solidFill>
                  <a:schemeClr val="bg1"/>
                </a:solidFill>
                <a:latin typeface="Agency FB" panose="020B0503020202020204" pitchFamily="34" charset="0"/>
              </a:endParaRPr>
            </a:p>
          </p:txBody>
        </p:sp>
        <p:sp>
          <p:nvSpPr>
            <p:cNvPr id="21" name="文本框 20"/>
            <p:cNvSpPr txBox="1"/>
            <p:nvPr/>
          </p:nvSpPr>
          <p:spPr>
            <a:xfrm>
              <a:off x="7340508" y="4432204"/>
              <a:ext cx="4999039" cy="769441"/>
            </a:xfrm>
            <a:prstGeom prst="rect">
              <a:avLst/>
            </a:prstGeom>
            <a:noFill/>
          </p:spPr>
          <p:txBody>
            <a:bodyPr wrap="square" rtlCol="0">
              <a:spAutoFit/>
            </a:bodyPr>
            <a:lstStyle/>
            <a:p>
              <a:r>
                <a:rPr lang="en-US" altLang="zh-CN" sz="4400" b="1" dirty="0">
                  <a:solidFill>
                    <a:schemeClr val="bg1"/>
                  </a:solidFill>
                  <a:latin typeface="Agency FB" panose="020B0503020202020204" pitchFamily="34" charset="0"/>
                </a:rPr>
                <a:t>Conclusion</a:t>
              </a:r>
            </a:p>
          </p:txBody>
        </p:sp>
      </p:grpSp>
    </p:spTree>
    <p:extLst>
      <p:ext uri="{BB962C8B-B14F-4D97-AF65-F5344CB8AC3E}">
        <p14:creationId xmlns:p14="http://schemas.microsoft.com/office/powerpoint/2010/main" val="1723921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5069268" cy="769441"/>
          </a:xfrm>
          <a:prstGeom prst="rect">
            <a:avLst/>
          </a:prstGeom>
          <a:noFill/>
        </p:spPr>
        <p:txBody>
          <a:bodyPr wrap="square" rtlCol="0">
            <a:spAutoFit/>
          </a:bodyPr>
          <a:lstStyle/>
          <a:p>
            <a:pPr lvl="0">
              <a:defRPr/>
            </a:pPr>
            <a:r>
              <a:rPr lang="en-US" altLang="zh-CN" sz="4400" dirty="0">
                <a:solidFill>
                  <a:srgbClr val="E7E6E6">
                    <a:lumMod val="25000"/>
                  </a:srgbClr>
                </a:solidFill>
                <a:latin typeface="Impact" panose="020B0806030902050204" pitchFamily="34" charset="0"/>
              </a:rPr>
              <a:t>Conclusion</a:t>
            </a:r>
            <a:endParaRPr lang="en-US" altLang="zh-CN" sz="4400" dirty="0">
              <a:solidFill>
                <a:srgbClr val="D70000"/>
              </a:solidFill>
              <a:latin typeface="Impact" panose="020B0806030902050204" pitchFamily="34" charset="0"/>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8" name="文本框 7">
            <a:extLst>
              <a:ext uri="{FF2B5EF4-FFF2-40B4-BE49-F238E27FC236}">
                <a16:creationId xmlns:a16="http://schemas.microsoft.com/office/drawing/2014/main" id="{85BCCB73-807C-4A37-B0F7-5A46BEF5F099}"/>
              </a:ext>
            </a:extLst>
          </p:cNvPr>
          <p:cNvSpPr txBox="1"/>
          <p:nvPr/>
        </p:nvSpPr>
        <p:spPr>
          <a:xfrm>
            <a:off x="509942" y="2828835"/>
            <a:ext cx="11454017" cy="1200329"/>
          </a:xfrm>
          <a:prstGeom prst="rect">
            <a:avLst/>
          </a:prstGeom>
          <a:noFill/>
        </p:spPr>
        <p:txBody>
          <a:bodyPr wrap="square" rtlCol="0">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dirty="0"/>
              <a:t>结论：</a:t>
            </a:r>
            <a:endParaRPr lang="en-US" altLang="zh-CN" dirty="0"/>
          </a:p>
          <a:p>
            <a:endParaRPr lang="en-US" altLang="zh-CN" dirty="0"/>
          </a:p>
          <a:p>
            <a:r>
              <a:rPr lang="en-US" altLang="zh-CN" dirty="0"/>
              <a:t>LogReducer</a:t>
            </a:r>
            <a:r>
              <a:rPr lang="zh-CN" altLang="en-US" dirty="0"/>
              <a:t>主要针对模板数量少、变量多的大型日志而设计。当这些假设成立时，</a:t>
            </a:r>
            <a:r>
              <a:rPr lang="en-US" altLang="zh-CN" dirty="0"/>
              <a:t>LogReducer</a:t>
            </a:r>
            <a:r>
              <a:rPr lang="zh-CN" altLang="en-US" dirty="0"/>
              <a:t>可以比现有方法表现得更好；当这些假设不成立时，</a:t>
            </a:r>
            <a:r>
              <a:rPr lang="en-US" altLang="zh-CN" dirty="0"/>
              <a:t>LogReducer</a:t>
            </a:r>
            <a:r>
              <a:rPr lang="zh-CN" altLang="en-US" dirty="0"/>
              <a:t>的效率较低，但仍然可以实现最高的压缩比。</a:t>
            </a:r>
          </a:p>
        </p:txBody>
      </p:sp>
    </p:spTree>
    <p:extLst>
      <p:ext uri="{BB962C8B-B14F-4D97-AF65-F5344CB8AC3E}">
        <p14:creationId xmlns:p14="http://schemas.microsoft.com/office/powerpoint/2010/main" val="980105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1897776"/>
            <a:ext cx="12191999" cy="2828070"/>
            <a:chOff x="0" y="1897776"/>
            <a:chExt cx="12191999" cy="2828070"/>
          </a:xfrm>
        </p:grpSpPr>
        <p:sp>
          <p:nvSpPr>
            <p:cNvPr id="23" name="矩形 22"/>
            <p:cNvSpPr/>
            <p:nvPr/>
          </p:nvSpPr>
          <p:spPr>
            <a:xfrm>
              <a:off x="1623521" y="2007172"/>
              <a:ext cx="8964000" cy="2613481"/>
            </a:xfrm>
            <a:prstGeom prst="rect">
              <a:avLst/>
            </a:prstGeom>
            <a:solidFill>
              <a:schemeClr val="bg1"/>
            </a:solidFill>
            <a:ln>
              <a:noFill/>
            </a:ln>
            <a:effectLst>
              <a:outerShdw blurRad="50800" dist="381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flipV="1">
              <a:off x="1549725" y="4616450"/>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1604479" y="1897776"/>
              <a:ext cx="9092550" cy="109396"/>
            </a:xfrm>
            <a:custGeom>
              <a:avLst/>
              <a:gdLst>
                <a:gd name="connsiteX0" fmla="*/ 4447979 w 8895958"/>
                <a:gd name="connsiteY0" fmla="*/ 0 h 337418"/>
                <a:gd name="connsiteX1" fmla="*/ 8799178 w 8895958"/>
                <a:gd name="connsiteY1" fmla="*/ 301919 h 337418"/>
                <a:gd name="connsiteX2" fmla="*/ 8895958 w 8895958"/>
                <a:gd name="connsiteY2" fmla="*/ 337418 h 337418"/>
                <a:gd name="connsiteX3" fmla="*/ 0 w 8895958"/>
                <a:gd name="connsiteY3" fmla="*/ 337418 h 337418"/>
                <a:gd name="connsiteX4" fmla="*/ 96780 w 8895958"/>
                <a:gd name="connsiteY4" fmla="*/ 301919 h 337418"/>
                <a:gd name="connsiteX5" fmla="*/ 4447979 w 8895958"/>
                <a:gd name="connsiteY5" fmla="*/ 0 h 3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5958" h="337418">
                  <a:moveTo>
                    <a:pt x="4447979" y="0"/>
                  </a:moveTo>
                  <a:cubicBezTo>
                    <a:pt x="6492412" y="0"/>
                    <a:pt x="8222332" y="127002"/>
                    <a:pt x="8799178" y="301919"/>
                  </a:cubicBezTo>
                  <a:lnTo>
                    <a:pt x="8895958" y="337418"/>
                  </a:lnTo>
                  <a:lnTo>
                    <a:pt x="0" y="337418"/>
                  </a:lnTo>
                  <a:lnTo>
                    <a:pt x="96780" y="301919"/>
                  </a:lnTo>
                  <a:cubicBezTo>
                    <a:pt x="673626" y="127002"/>
                    <a:pt x="2403546" y="0"/>
                    <a:pt x="4447979" y="0"/>
                  </a:cubicBezTo>
                  <a:close/>
                </a:path>
              </a:pathLst>
            </a:custGeom>
            <a:solidFill>
              <a:schemeClr val="bg1">
                <a:lumMod val="75000"/>
                <a:alpha val="46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14000" y="2002969"/>
              <a:ext cx="8964000" cy="2613481"/>
            </a:xfrm>
            <a:prstGeom prst="rect">
              <a:avLst/>
            </a:prstGeom>
            <a:solidFill>
              <a:schemeClr val="bg1"/>
            </a:solidFill>
            <a:ln>
              <a:noFill/>
            </a:ln>
            <a:effectLst>
              <a:outerShdw blurRad="50800" dist="381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0" y="1998766"/>
              <a:ext cx="12191999" cy="2613481"/>
            </a:xfrm>
            <a:prstGeom prst="rect">
              <a:avLst/>
            </a:prstGeom>
            <a:pattFill prst="narVert">
              <a:fgClr>
                <a:schemeClr val="bg1">
                  <a:lumMod val="95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1614000" y="2002969"/>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614000" y="4615500"/>
              <a:ext cx="8964000" cy="0"/>
            </a:xfrm>
            <a:prstGeom prst="line">
              <a:avLst/>
            </a:prstGeom>
            <a:ln w="12700">
              <a:solidFill>
                <a:schemeClr val="bg2">
                  <a:lumMod val="25000"/>
                  <a:alpha val="50000"/>
                </a:schemeClr>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1808019" y="2806546"/>
            <a:ext cx="8575963" cy="923330"/>
          </a:xfrm>
          <a:prstGeom prst="rect">
            <a:avLst/>
          </a:prstGeom>
          <a:noFill/>
        </p:spPr>
        <p:txBody>
          <a:bodyPr wrap="square" rtlCol="0">
            <a:spAutoFit/>
          </a:bodyPr>
          <a:lstStyle/>
          <a:p>
            <a:pPr algn="ctr"/>
            <a:r>
              <a:rPr lang="en-US" altLang="zh-CN" sz="5400" b="1" dirty="0">
                <a:latin typeface="Impact" panose="020B0806030902050204" pitchFamily="34" charset="0"/>
              </a:rPr>
              <a:t>THANK YOU FOR WATCHING</a:t>
            </a:r>
          </a:p>
        </p:txBody>
      </p:sp>
    </p:spTree>
    <p:extLst>
      <p:ext uri="{BB962C8B-B14F-4D97-AF65-F5344CB8AC3E}">
        <p14:creationId xmlns:p14="http://schemas.microsoft.com/office/powerpoint/2010/main" val="2113448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3309582" cy="76944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宋体" panose="02010600030101010101" pitchFamily="2" charset="-122"/>
                <a:cs typeface="+mn-cs"/>
              </a:rPr>
              <a:t>Backgrounds</a:t>
            </a:r>
            <a:endParaRPr lang="en-US" altLang="zh-CN" sz="4400" dirty="0">
              <a:solidFill>
                <a:srgbClr val="E7E6E6">
                  <a:lumMod val="25000"/>
                </a:srgbClr>
              </a:solidFill>
              <a:latin typeface="Impact" panose="020B0806030902050204" pitchFamily="34" charset="0"/>
              <a:ea typeface="宋体" panose="02010600030101010101" pitchFamily="2" charset="-122"/>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9" name="文本框 8">
            <a:extLst>
              <a:ext uri="{FF2B5EF4-FFF2-40B4-BE49-F238E27FC236}">
                <a16:creationId xmlns:a16="http://schemas.microsoft.com/office/drawing/2014/main" id="{BF9CF07A-7871-456A-A62B-64FC1E814FDC}"/>
              </a:ext>
            </a:extLst>
          </p:cNvPr>
          <p:cNvSpPr txBox="1"/>
          <p:nvPr/>
        </p:nvSpPr>
        <p:spPr>
          <a:xfrm>
            <a:off x="424218" y="2274838"/>
            <a:ext cx="11529657" cy="230832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大多数系统出于各种原因记录内部事件，例如诊断系统错误，分析用户行为，建模系统性能，以及检测潜在的安全问题。</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在今天的数据中心中，此类日志的大小可能会变得很大。由于多种原因，这些日志通常需要存储很长时间。比如有时检测到的异常比记录的异常晚得多，因此开发人员需要分析以往的日志。或是某些分析可能需要长时间的统计数据才能得出结论。因此云端会产生大量的日志文件。</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为了压缩这些日志文件以节约空间，文章提出了基于解析器（</a:t>
            </a:r>
            <a:r>
              <a:rPr lang="en-US" altLang="zh-CN" dirty="0">
                <a:latin typeface="微软雅黑" panose="020B0503020204020204" pitchFamily="34" charset="-122"/>
                <a:ea typeface="微软雅黑" panose="020B0503020204020204" pitchFamily="34" charset="-122"/>
              </a:rPr>
              <a:t>Parser-based</a:t>
            </a:r>
            <a:r>
              <a:rPr lang="zh-CN" altLang="en-US" dirty="0">
                <a:latin typeface="微软雅黑" panose="020B0503020204020204" pitchFamily="34" charset="-122"/>
                <a:ea typeface="微软雅黑" panose="020B0503020204020204" pitchFamily="34" charset="-122"/>
              </a:rPr>
              <a:t>）的日志压缩方法。</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7824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3309582" cy="76944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宋体" panose="02010600030101010101" pitchFamily="2" charset="-122"/>
                <a:cs typeface="+mn-cs"/>
              </a:rPr>
              <a:t>Backgrounds</a:t>
            </a:r>
            <a:endParaRPr lang="en-US" altLang="zh-CN" sz="4400" dirty="0">
              <a:solidFill>
                <a:srgbClr val="E7E6E6">
                  <a:lumMod val="25000"/>
                </a:srgbClr>
              </a:solidFill>
              <a:latin typeface="Impact" panose="020B0806030902050204" pitchFamily="34" charset="0"/>
              <a:ea typeface="宋体" panose="02010600030101010101" pitchFamily="2" charset="-122"/>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9" name="文本框 8">
            <a:extLst>
              <a:ext uri="{FF2B5EF4-FFF2-40B4-BE49-F238E27FC236}">
                <a16:creationId xmlns:a16="http://schemas.microsoft.com/office/drawing/2014/main" id="{BF9CF07A-7871-456A-A62B-64FC1E814FDC}"/>
              </a:ext>
            </a:extLst>
          </p:cNvPr>
          <p:cNvSpPr txBox="1"/>
          <p:nvPr/>
        </p:nvSpPr>
        <p:spPr>
          <a:xfrm>
            <a:off x="424218" y="2274838"/>
            <a:ext cx="11529657" cy="1477328"/>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LZMA, </a:t>
            </a:r>
            <a:r>
              <a:rPr lang="en-US" altLang="zh-CN" dirty="0" err="1">
                <a:latin typeface="微软雅黑" panose="020B0503020204020204" pitchFamily="34" charset="-122"/>
                <a:ea typeface="微软雅黑" panose="020B0503020204020204" pitchFamily="34" charset="-122"/>
              </a:rPr>
              <a:t>gzip</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PPMd</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bzip</a:t>
            </a:r>
            <a:r>
              <a:rPr lang="zh-CN" altLang="en-US" dirty="0">
                <a:latin typeface="微软雅黑" panose="020B0503020204020204" pitchFamily="34" charset="-122"/>
                <a:ea typeface="微软雅黑" panose="020B0503020204020204" pitchFamily="34" charset="-122"/>
              </a:rPr>
              <a:t>，这四种算法通过识别并替换重复的字节以压缩文件。</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最新的基于解析器树的算法</a:t>
            </a:r>
            <a:r>
              <a:rPr lang="en-US" altLang="zh-CN" dirty="0">
                <a:latin typeface="微软雅黑" panose="020B0503020204020204" pitchFamily="34" charset="-122"/>
                <a:ea typeface="微软雅黑" panose="020B0503020204020204" pitchFamily="34" charset="-122"/>
              </a:rPr>
              <a:t>Logzip</a:t>
            </a:r>
            <a:r>
              <a:rPr lang="zh-CN" altLang="en-US" dirty="0">
                <a:latin typeface="微软雅黑" panose="020B0503020204020204" pitchFamily="34" charset="-122"/>
                <a:ea typeface="微软雅黑" panose="020B0503020204020204" pitchFamily="34" charset="-122"/>
              </a:rPr>
              <a:t>在文章的日志数据集上的表现不够优秀。</a:t>
            </a:r>
            <a:r>
              <a:rPr lang="en-US" altLang="zh-CN" dirty="0">
                <a:latin typeface="微软雅黑" panose="020B0503020204020204" pitchFamily="34" charset="-122"/>
                <a:ea typeface="微软雅黑" panose="020B0503020204020204" pitchFamily="34" charset="-122"/>
              </a:rPr>
              <a:t> Logzip</a:t>
            </a:r>
            <a:r>
              <a:rPr lang="zh-CN" altLang="en-US" dirty="0">
                <a:latin typeface="微软雅黑" panose="020B0503020204020204" pitchFamily="34" charset="-122"/>
                <a:ea typeface="微软雅黑" panose="020B0503020204020204" pitchFamily="34" charset="-122"/>
              </a:rPr>
              <a:t>比</a:t>
            </a:r>
            <a:r>
              <a:rPr lang="en-US" altLang="zh-CN" dirty="0">
                <a:latin typeface="微软雅黑" panose="020B0503020204020204" pitchFamily="34" charset="-122"/>
                <a:ea typeface="微软雅黑" panose="020B0503020204020204" pitchFamily="34" charset="-122"/>
              </a:rPr>
              <a:t>LZMA</a:t>
            </a:r>
            <a:r>
              <a:rPr lang="zh-CN" altLang="en-US" dirty="0">
                <a:latin typeface="微软雅黑" panose="020B0503020204020204" pitchFamily="34" charset="-122"/>
                <a:ea typeface="微软雅黑" panose="020B0503020204020204" pitchFamily="34" charset="-122"/>
              </a:rPr>
              <a:t>的速度慢七倍，共计</a:t>
            </a:r>
            <a:r>
              <a:rPr lang="en-US" altLang="zh-CN" dirty="0">
                <a:latin typeface="微软雅黑" panose="020B0503020204020204" pitchFamily="34" charset="-122"/>
                <a:ea typeface="微软雅黑" panose="020B0503020204020204" pitchFamily="34" charset="-122"/>
              </a:rPr>
              <a:t>18</a:t>
            </a:r>
            <a:r>
              <a:rPr lang="zh-CN" altLang="en-US" dirty="0">
                <a:latin typeface="微软雅黑" panose="020B0503020204020204" pitchFamily="34" charset="-122"/>
                <a:ea typeface="微软雅黑" panose="020B0503020204020204" pitchFamily="34" charset="-122"/>
              </a:rPr>
              <a:t>类日志数据中，</a:t>
            </a:r>
            <a:r>
              <a:rPr lang="en-US" altLang="zh-CN" dirty="0">
                <a:latin typeface="微软雅黑" panose="020B0503020204020204" pitchFamily="34" charset="-122"/>
                <a:ea typeface="微软雅黑" panose="020B0503020204020204" pitchFamily="34" charset="-122"/>
              </a:rPr>
              <a:t>Logzip</a:t>
            </a:r>
            <a:r>
              <a:rPr lang="zh-CN" altLang="en-US" dirty="0">
                <a:latin typeface="微软雅黑" panose="020B0503020204020204" pitchFamily="34" charset="-122"/>
                <a:ea typeface="微软雅黑" panose="020B0503020204020204" pitchFamily="34" charset="-122"/>
              </a:rPr>
              <a:t>在其中</a:t>
            </a:r>
            <a:r>
              <a:rPr lang="en-US" altLang="zh-CN" dirty="0">
                <a:latin typeface="微软雅黑" panose="020B0503020204020204" pitchFamily="34" charset="-122"/>
                <a:ea typeface="微软雅黑" panose="020B0503020204020204" pitchFamily="34" charset="-122"/>
              </a:rPr>
              <a:t>13</a:t>
            </a:r>
            <a:r>
              <a:rPr lang="zh-CN" altLang="en-US" dirty="0">
                <a:latin typeface="微软雅黑" panose="020B0503020204020204" pitchFamily="34" charset="-122"/>
                <a:ea typeface="微软雅黑" panose="020B0503020204020204" pitchFamily="34" charset="-122"/>
              </a:rPr>
              <a:t>种日志的压缩率不如</a:t>
            </a:r>
            <a:r>
              <a:rPr lang="en-US" altLang="zh-CN" dirty="0">
                <a:latin typeface="微软雅黑" panose="020B0503020204020204" pitchFamily="34" charset="-122"/>
                <a:ea typeface="微软雅黑" panose="020B0503020204020204" pitchFamily="34" charset="-122"/>
              </a:rPr>
              <a:t>LZMA</a:t>
            </a:r>
            <a:r>
              <a:rPr lang="zh-CN" altLang="en-US" dirty="0">
                <a:latin typeface="微软雅黑" panose="020B0503020204020204" pitchFamily="34" charset="-122"/>
                <a:ea typeface="微软雅黑" panose="020B0503020204020204" pitchFamily="34" charset="-122"/>
              </a:rPr>
              <a:t>。究其原因，</a:t>
            </a:r>
            <a:r>
              <a:rPr lang="en-US" altLang="zh-CN" dirty="0">
                <a:latin typeface="微软雅黑" panose="020B0503020204020204" pitchFamily="34" charset="-122"/>
                <a:ea typeface="微软雅黑" panose="020B0503020204020204" pitchFamily="34" charset="-122"/>
              </a:rPr>
              <a:t>Logzip</a:t>
            </a:r>
            <a:r>
              <a:rPr lang="zh-CN" altLang="en-US" dirty="0">
                <a:latin typeface="微软雅黑" panose="020B0503020204020204" pitchFamily="34" charset="-122"/>
                <a:ea typeface="微软雅黑" panose="020B0503020204020204" pitchFamily="34" charset="-122"/>
              </a:rPr>
              <a:t>限制了日志长度，因此本文的算法在大规模的日志数据上表现更好。</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57005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506926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宋体" panose="02010600030101010101" pitchFamily="2" charset="-122"/>
                <a:cs typeface="+mn-cs"/>
              </a:rPr>
              <a:t>Model</a:t>
            </a:r>
            <a:endParaRPr kumimoji="0" lang="en-US" altLang="zh-CN" sz="4400" b="0" i="0" u="none" strike="noStrike" kern="1200" cap="none" spc="0" normalizeH="0" baseline="0" noProof="0" dirty="0">
              <a:ln>
                <a:noFill/>
              </a:ln>
              <a:solidFill>
                <a:srgbClr val="D70000"/>
              </a:solidFill>
              <a:effectLst/>
              <a:uLnTx/>
              <a:uFillTx/>
              <a:latin typeface="Impact" panose="020B0806030902050204" pitchFamily="34" charset="0"/>
              <a:ea typeface="宋体" panose="02010600030101010101" pitchFamily="2" charset="-122"/>
              <a:cs typeface="+mn-cs"/>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8" name="文本框 7">
            <a:extLst>
              <a:ext uri="{FF2B5EF4-FFF2-40B4-BE49-F238E27FC236}">
                <a16:creationId xmlns:a16="http://schemas.microsoft.com/office/drawing/2014/main" id="{85BCCB73-807C-4A37-B0F7-5A46BEF5F099}"/>
              </a:ext>
            </a:extLst>
          </p:cNvPr>
          <p:cNvSpPr txBox="1"/>
          <p:nvPr/>
        </p:nvSpPr>
        <p:spPr>
          <a:xfrm>
            <a:off x="424218" y="2690336"/>
            <a:ext cx="11378938"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日志基本结构</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文章首先提出日志的基本结构由三部分组成：日志头（包含时间信息，日志等级等信息）、模板和变量。比如“</a:t>
            </a:r>
            <a:r>
              <a:rPr lang="en-US" altLang="zh-CN" dirty="0">
                <a:latin typeface="微软雅黑" panose="020B0503020204020204" pitchFamily="34" charset="-122"/>
                <a:ea typeface="微软雅黑" panose="020B0503020204020204" pitchFamily="34" charset="-122"/>
              </a:rPr>
              <a:t>Write chunk %s Offset %d Length %d”</a:t>
            </a:r>
            <a:r>
              <a:rPr lang="zh-CN" altLang="en-US" dirty="0">
                <a:latin typeface="微软雅黑" panose="020B0503020204020204" pitchFamily="34" charset="-122"/>
                <a:ea typeface="微软雅黑" panose="020B0503020204020204" pitchFamily="34" charset="-122"/>
              </a:rPr>
              <a:t>为文章给出的一种模板，一个实例是</a:t>
            </a:r>
            <a:r>
              <a:rPr lang="en-US" altLang="zh-CN" dirty="0">
                <a:latin typeface="微软雅黑" panose="020B0503020204020204" pitchFamily="34" charset="-122"/>
                <a:ea typeface="微软雅黑" panose="020B0503020204020204" pitchFamily="34" charset="-122"/>
              </a:rPr>
              <a:t>Write chunk: 3242513_B Offset: 339911 Length: 11</a:t>
            </a:r>
            <a:r>
              <a:rPr lang="zh-CN" altLang="en-US" dirty="0">
                <a:latin typeface="微软雅黑" panose="020B0503020204020204" pitchFamily="34" charset="-122"/>
                <a:ea typeface="微软雅黑" panose="020B0503020204020204" pitchFamily="34" charset="-122"/>
              </a:rPr>
              <a:t>这样一条日志。</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4462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506926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宋体" panose="02010600030101010101" pitchFamily="2" charset="-122"/>
                <a:cs typeface="+mn-cs"/>
              </a:rPr>
              <a:t>Model</a:t>
            </a:r>
            <a:endParaRPr kumimoji="0" lang="en-US" altLang="zh-CN" sz="4400" b="0" i="0" u="none" strike="noStrike" kern="1200" cap="none" spc="0" normalizeH="0" baseline="0" noProof="0" dirty="0">
              <a:ln>
                <a:noFill/>
              </a:ln>
              <a:solidFill>
                <a:srgbClr val="D70000"/>
              </a:solidFill>
              <a:effectLst/>
              <a:uLnTx/>
              <a:uFillTx/>
              <a:latin typeface="Impact" panose="020B0806030902050204" pitchFamily="34" charset="0"/>
              <a:ea typeface="宋体" panose="02010600030101010101" pitchFamily="2" charset="-122"/>
              <a:cs typeface="+mn-cs"/>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8" name="文本框 7">
            <a:extLst>
              <a:ext uri="{FF2B5EF4-FFF2-40B4-BE49-F238E27FC236}">
                <a16:creationId xmlns:a16="http://schemas.microsoft.com/office/drawing/2014/main" id="{85BCCB73-807C-4A37-B0F7-5A46BEF5F099}"/>
              </a:ext>
            </a:extLst>
          </p:cNvPr>
          <p:cNvSpPr txBox="1"/>
          <p:nvPr/>
        </p:nvSpPr>
        <p:spPr>
          <a:xfrm>
            <a:off x="424217" y="1356836"/>
            <a:ext cx="11396307"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解析器树（</a:t>
            </a:r>
            <a:r>
              <a:rPr lang="en-US" altLang="zh-CN" dirty="0">
                <a:latin typeface="微软雅黑" panose="020B0503020204020204" pitchFamily="34" charset="-122"/>
                <a:ea typeface="微软雅黑" panose="020B0503020204020204" pitchFamily="34" charset="-122"/>
              </a:rPr>
              <a:t>parser tree</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给定模板和日志项的列表，将条目与模板匹配的简单方法是将条目与每个模板进行比较，并找到与条目最相似的模板。基于解析器的日志压缩器首先通过解析日志项的样本来构建解析器树。</a:t>
            </a:r>
            <a:endParaRPr lang="en-US" altLang="zh-CN"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E4EC9F09-1A02-41AF-B282-24C4AE6DB5C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7100" y="2749583"/>
            <a:ext cx="5257800" cy="4013167"/>
          </a:xfrm>
          <a:prstGeom prst="rect">
            <a:avLst/>
          </a:prstGeom>
          <a:noFill/>
        </p:spPr>
      </p:pic>
    </p:spTree>
    <p:extLst>
      <p:ext uri="{BB962C8B-B14F-4D97-AF65-F5344CB8AC3E}">
        <p14:creationId xmlns:p14="http://schemas.microsoft.com/office/powerpoint/2010/main" val="2073488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506926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宋体" panose="02010600030101010101" pitchFamily="2" charset="-122"/>
                <a:cs typeface="+mn-cs"/>
              </a:rPr>
              <a:t>Model</a:t>
            </a:r>
            <a:endParaRPr kumimoji="0" lang="en-US" altLang="zh-CN" sz="4400" b="0" i="0" u="none" strike="noStrike" kern="1200" cap="none" spc="0" normalizeH="0" baseline="0" noProof="0" dirty="0">
              <a:ln>
                <a:noFill/>
              </a:ln>
              <a:solidFill>
                <a:srgbClr val="D70000"/>
              </a:solidFill>
              <a:effectLst/>
              <a:uLnTx/>
              <a:uFillTx/>
              <a:latin typeface="Impact" panose="020B0806030902050204" pitchFamily="34" charset="0"/>
              <a:ea typeface="宋体" panose="02010600030101010101" pitchFamily="2" charset="-122"/>
              <a:cs typeface="+mn-cs"/>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8" name="文本框 7">
            <a:extLst>
              <a:ext uri="{FF2B5EF4-FFF2-40B4-BE49-F238E27FC236}">
                <a16:creationId xmlns:a16="http://schemas.microsoft.com/office/drawing/2014/main" id="{85BCCB73-807C-4A37-B0F7-5A46BEF5F099}"/>
              </a:ext>
            </a:extLst>
          </p:cNvPr>
          <p:cNvSpPr txBox="1"/>
          <p:nvPr/>
        </p:nvSpPr>
        <p:spPr>
          <a:xfrm>
            <a:off x="424217" y="1356836"/>
            <a:ext cx="11396307" cy="286232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构建解析器树</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第一步</a:t>
            </a:r>
            <a:r>
              <a:rPr lang="zh-CN" altLang="en-US" dirty="0">
                <a:latin typeface="微软雅黑" panose="020B0503020204020204" pitchFamily="34" charset="-122"/>
                <a:ea typeface="微软雅黑" panose="020B0503020204020204" pitchFamily="34" charset="-122"/>
              </a:rPr>
              <a:t>：日志解析器使用预定义的拆分字符（如空格或逗号）将日志条目拆分为一个称为标记的字符串列表。在文章的示例中，原始日志消息将被相应地划分为“</a:t>
            </a:r>
            <a:r>
              <a:rPr lang="en-US" altLang="zh-CN" dirty="0">
                <a:latin typeface="微软雅黑" panose="020B0503020204020204" pitchFamily="34" charset="-122"/>
                <a:ea typeface="微软雅黑" panose="020B0503020204020204" pitchFamily="34" charset="-122"/>
              </a:rPr>
              <a:t>Read”</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chunk”</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3242514_C”</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Offset”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272633”</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第二步：日志解析器将检查长度的内部节点是否存在。如果没有，日志解析器将创建一个新的内部节点。最后，它移动到相应的内部节点。</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第三步：日志解析器根据日志条目中的标记遍历树，并移动到相应的内部节点（在文章的示例中为“</a:t>
            </a:r>
            <a:r>
              <a:rPr lang="en-US" altLang="zh-CN" dirty="0">
                <a:latin typeface="微软雅黑" panose="020B0503020204020204" pitchFamily="34" charset="-122"/>
                <a:ea typeface="微软雅黑" panose="020B0503020204020204" pitchFamily="34" charset="-122"/>
              </a:rPr>
              <a:t>Read”</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chunk”</a:t>
            </a:r>
            <a:r>
              <a:rPr lang="zh-CN" altLang="en-US" dirty="0">
                <a:latin typeface="微软雅黑" panose="020B0503020204020204" pitchFamily="34" charset="-122"/>
                <a:ea typeface="微软雅黑" panose="020B0503020204020204" pitchFamily="34" charset="-122"/>
              </a:rPr>
              <a:t>）。到达树深度限制后，它到达一个包含一组模板的叶节点。如果相应的内部节点不存在，日志解析器将构建内部节点并将该节点添加到前缀树中。</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7826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506926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宋体" panose="02010600030101010101" pitchFamily="2" charset="-122"/>
                <a:cs typeface="+mn-cs"/>
              </a:rPr>
              <a:t>Model</a:t>
            </a:r>
            <a:endParaRPr kumimoji="0" lang="en-US" altLang="zh-CN" sz="4400" b="0" i="0" u="none" strike="noStrike" kern="1200" cap="none" spc="0" normalizeH="0" baseline="0" noProof="0" dirty="0">
              <a:ln>
                <a:noFill/>
              </a:ln>
              <a:solidFill>
                <a:srgbClr val="D70000"/>
              </a:solidFill>
              <a:effectLst/>
              <a:uLnTx/>
              <a:uFillTx/>
              <a:latin typeface="Impact" panose="020B0806030902050204" pitchFamily="34" charset="0"/>
              <a:ea typeface="宋体" panose="02010600030101010101" pitchFamily="2" charset="-122"/>
              <a:cs typeface="+mn-cs"/>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5BCCB73-807C-4A37-B0F7-5A46BEF5F099}"/>
                  </a:ext>
                </a:extLst>
              </p:cNvPr>
              <p:cNvSpPr txBox="1"/>
              <p:nvPr/>
            </p:nvSpPr>
            <p:spPr>
              <a:xfrm>
                <a:off x="424218" y="1356836"/>
                <a:ext cx="11386782" cy="287495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相似度</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一个日志</a:t>
                </a:r>
                <a:r>
                  <a:rPr lang="en-US" altLang="zh-CN" dirty="0">
                    <a:latin typeface="微软雅黑" panose="020B0503020204020204" pitchFamily="34" charset="-122"/>
                    <a:ea typeface="微软雅黑" panose="020B0503020204020204" pitchFamily="34" charset="-122"/>
                  </a:rPr>
                  <a:t>L</a:t>
                </a:r>
                <a:r>
                  <a:rPr lang="zh-CN" altLang="en-US" dirty="0">
                    <a:latin typeface="微软雅黑" panose="020B0503020204020204" pitchFamily="34" charset="-122"/>
                    <a:ea typeface="微软雅黑" panose="020B0503020204020204" pitchFamily="34" charset="-122"/>
                  </a:rPr>
                  <a:t>和某一个模板</a:t>
                </a:r>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之间的相似度（</a:t>
                </a:r>
                <a:r>
                  <a:rPr lang="en-US" altLang="zh-CN" dirty="0">
                    <a:latin typeface="微软雅黑" panose="020B0503020204020204" pitchFamily="34" charset="-122"/>
                    <a:ea typeface="微软雅黑" panose="020B0503020204020204" pitchFamily="34" charset="-122"/>
                  </a:rPr>
                  <a:t>Similarity</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sz="1800" i="1" dirty="0">
                  <a:effectLst/>
                  <a:latin typeface="Cambria Math" panose="020405030504060302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𝑆𝑖𝑚𝑖𝑙𝑎𝑟𝑖𝑡𝑦</m:t>
                      </m:r>
                      <m:r>
                        <a:rPr lang="en-US" altLang="zh-CN" sz="1800" i="1">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effectLst/>
                          <a:latin typeface="Cambria Math" panose="02040503050406030204" pitchFamily="18" charset="0"/>
                          <a:ea typeface="Cambria Math" panose="02040503050406030204" pitchFamily="18" charset="0"/>
                          <a:cs typeface="Times New Roman" panose="02020603050405020304" pitchFamily="18" charset="0"/>
                        </a:rPr>
                        <m:t>𝐿</m:t>
                      </m:r>
                      <m:r>
                        <a:rPr lang="en-US" altLang="zh-CN" sz="1800" i="1">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effectLst/>
                          <a:latin typeface="Cambria Math" panose="02040503050406030204" pitchFamily="18" charset="0"/>
                          <a:ea typeface="Cambria Math" panose="02040503050406030204" pitchFamily="18" charset="0"/>
                          <a:cs typeface="Times New Roman" panose="02020603050405020304" pitchFamily="18" charset="0"/>
                        </a:rPr>
                        <m:t>𝑇</m:t>
                      </m:r>
                      <m:r>
                        <a:rPr lang="en-US" altLang="zh-CN" sz="1800" i="1">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b="0" i="1" smtClean="0">
                                  <a:effectLst/>
                                  <a:latin typeface="Cambria Math" panose="02040503050406030204" pitchFamily="18" charset="0"/>
                                  <a:ea typeface="Cambria Math" panose="02040503050406030204" pitchFamily="18" charset="0"/>
                                </a:rPr>
                                <m:t>𝑙</m:t>
                              </m:r>
                            </m:e>
                            <m:sub>
                              <m:r>
                                <m:rPr>
                                  <m:sty m:val="p"/>
                                </m:rPr>
                                <a:rPr lang="en-US" altLang="zh-CN" sz="1800" b="0" i="0" smtClean="0">
                                  <a:effectLst/>
                                  <a:latin typeface="Cambria Math" panose="02040503050406030204" pitchFamily="18" charset="0"/>
                                  <a:ea typeface="Cambria Math" panose="02040503050406030204" pitchFamily="18" charset="0"/>
                                  <a:cs typeface="Times New Roman" panose="02020603050405020304" pitchFamily="18" charset="0"/>
                                </a:rPr>
                                <m:t>i</m:t>
                              </m:r>
                            </m:sub>
                          </m:sSub>
                          <m:r>
                            <a:rPr lang="en-US" altLang="zh-CN" sz="1800" i="1">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m:rPr>
                                  <m:sty m:val="p"/>
                                </m:rPr>
                                <a:rPr lang="en-US" altLang="zh-CN" b="0" i="0" smtClean="0">
                                  <a:effectLst/>
                                  <a:latin typeface="Cambria Math" panose="02040503050406030204" pitchFamily="18" charset="0"/>
                                  <a:ea typeface="Cambria Math" panose="02040503050406030204" pitchFamily="18" charset="0"/>
                                </a:rPr>
                                <m:t>t</m:t>
                              </m:r>
                            </m:e>
                            <m:sub>
                              <m:r>
                                <m:rPr>
                                  <m:sty m:val="p"/>
                                </m:rPr>
                                <a:rPr lang="en-US" altLang="zh-CN" sz="1800">
                                  <a:effectLst/>
                                  <a:latin typeface="Cambria Math" panose="02040503050406030204" pitchFamily="18" charset="0"/>
                                  <a:ea typeface="Cambria Math" panose="02040503050406030204" pitchFamily="18" charset="0"/>
                                  <a:cs typeface="Times New Roman" panose="02020603050405020304" pitchFamily="18" charset="0"/>
                                </a:rPr>
                                <m:t>i</m:t>
                              </m:r>
                            </m:sub>
                          </m:sSub>
                          <m:r>
                            <a:rPr lang="en-US" altLang="zh-CN" sz="1800" i="1">
                              <a:effectLst/>
                              <a:latin typeface="Cambria Math" panose="02040503050406030204" pitchFamily="18" charset="0"/>
                              <a:ea typeface="Cambria Math" panose="02040503050406030204" pitchFamily="18" charset="0"/>
                              <a:cs typeface="Times New Roman" panose="02020603050405020304" pitchFamily="18" charset="0"/>
                            </a:rPr>
                            <m:t>)</m:t>
                          </m:r>
                        </m:num>
                        <m:den>
                          <m:d>
                            <m:dPr>
                              <m:begChr m:val="|"/>
                              <m:endChr m:val="|"/>
                              <m:ctrlPr>
                                <a:rPr lang="zh-CN" altLang="zh-CN" i="1">
                                  <a:effectLst/>
                                  <a:latin typeface="Cambria Math" panose="02040503050406030204" pitchFamily="18" charset="0"/>
                                  <a:ea typeface="Cambria Math" panose="02040503050406030204" pitchFamily="18" charset="0"/>
                                </a:rPr>
                              </m:ctrlPr>
                            </m:dPr>
                            <m:e>
                              <m:r>
                                <m:rPr>
                                  <m:sty m:val="p"/>
                                </m:rPr>
                                <a:rPr lang="en-US" altLang="zh-CN" b="0" i="0" smtClean="0">
                                  <a:effectLst/>
                                  <a:latin typeface="Cambria Math" panose="02040503050406030204" pitchFamily="18" charset="0"/>
                                  <a:ea typeface="Cambria Math" panose="02040503050406030204" pitchFamily="18" charset="0"/>
                                </a:rPr>
                                <m:t>L</m:t>
                              </m:r>
                            </m:e>
                          </m:d>
                        </m:den>
                      </m:f>
                    </m:oMath>
                  </m:oMathPara>
                </a14:m>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zh-CN" altLang="zh-CN" i="1">
                            <a:latin typeface="Cambria Math" panose="02040503050406030204" pitchFamily="18" charset="0"/>
                            <a:ea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rPr>
                          <m:t>𝑙</m:t>
                        </m:r>
                      </m:e>
                      <m:sub>
                        <m:r>
                          <m:rPr>
                            <m:sty m:val="p"/>
                          </m:rPr>
                          <a:rPr lang="en-US" altLang="zh-CN">
                            <a:latin typeface="Cambria Math" panose="02040503050406030204" pitchFamily="18" charset="0"/>
                            <a:ea typeface="微软雅黑" panose="020B0503020204020204" pitchFamily="34" charset="-122"/>
                          </a:rPr>
                          <m:t>i</m:t>
                        </m:r>
                      </m:sub>
                    </m:sSub>
                    <m:r>
                      <a:rPr lang="zh-CN" altLang="en-US">
                        <a:latin typeface="Cambria Math" panose="02040503050406030204" pitchFamily="18" charset="0"/>
                        <a:ea typeface="微软雅黑" panose="020B0503020204020204" pitchFamily="34" charset="-122"/>
                      </a:rPr>
                      <m:t>和</m:t>
                    </m:r>
                    <m:sSub>
                      <m:sSubPr>
                        <m:ctrlPr>
                          <a:rPr lang="zh-CN" altLang="zh-CN" i="1">
                            <a:latin typeface="Cambria Math" panose="02040503050406030204" pitchFamily="18" charset="0"/>
                            <a:ea typeface="微软雅黑" panose="020B0503020204020204" pitchFamily="34" charset="-122"/>
                          </a:rPr>
                        </m:ctrlPr>
                      </m:sSubPr>
                      <m:e>
                        <m:r>
                          <m:rPr>
                            <m:sty m:val="p"/>
                          </m:rPr>
                          <a:rPr lang="en-US" altLang="zh-CN">
                            <a:latin typeface="Cambria Math" panose="02040503050406030204" pitchFamily="18" charset="0"/>
                            <a:ea typeface="微软雅黑" panose="020B0503020204020204" pitchFamily="34" charset="-122"/>
                          </a:rPr>
                          <m:t>t</m:t>
                        </m:r>
                      </m:e>
                      <m:sub>
                        <m:r>
                          <m:rPr>
                            <m:sty m:val="p"/>
                          </m:rPr>
                          <a:rPr lang="en-US" altLang="zh-CN">
                            <a:latin typeface="Cambria Math" panose="02040503050406030204" pitchFamily="18" charset="0"/>
                            <a:ea typeface="微软雅黑" panose="020B0503020204020204" pitchFamily="34" charset="-122"/>
                          </a:rPr>
                          <m:t>i</m:t>
                        </m:r>
                      </m:sub>
                    </m:sSub>
                    <m:r>
                      <a:rPr lang="zh-CN" altLang="en-US" i="1">
                        <a:latin typeface="Cambria Math" panose="02040503050406030204" pitchFamily="18" charset="0"/>
                        <a:ea typeface="微软雅黑" panose="020B0503020204020204" pitchFamily="34" charset="-122"/>
                      </a:rPr>
                      <m:t>分别</m:t>
                    </m:r>
                  </m:oMath>
                </a14:m>
                <a:r>
                  <a:rPr lang="zh-CN" altLang="en-US" dirty="0">
                    <a:latin typeface="微软雅黑" panose="020B0503020204020204" pitchFamily="34" charset="-122"/>
                    <a:ea typeface="微软雅黑" panose="020B0503020204020204" pitchFamily="34" charset="-122"/>
                  </a:rPr>
                  <a:t>是日志和模板的第</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个标志，</a:t>
                </a:r>
                <a14:m>
                  <m:oMath xmlns:m="http://schemas.openxmlformats.org/officeDocument/2006/math">
                    <m:d>
                      <m:dPr>
                        <m:begChr m:val="|"/>
                        <m:endChr m:val="|"/>
                        <m:ctrlPr>
                          <a:rPr lang="zh-CN" altLang="zh-CN" i="1">
                            <a:latin typeface="Cambria Math" panose="02040503050406030204" pitchFamily="18" charset="0"/>
                            <a:ea typeface="Cambria Math" panose="02040503050406030204" pitchFamily="18" charset="0"/>
                          </a:rPr>
                        </m:ctrlPr>
                      </m:dPr>
                      <m:e>
                        <m:r>
                          <m:rPr>
                            <m:sty m:val="p"/>
                          </m:rPr>
                          <a:rPr lang="en-US" altLang="zh-CN">
                            <a:latin typeface="Cambria Math" panose="02040503050406030204" pitchFamily="18" charset="0"/>
                            <a:ea typeface="Cambria Math" panose="02040503050406030204" pitchFamily="18" charset="0"/>
                          </a:rPr>
                          <m:t>L</m:t>
                        </m:r>
                      </m:e>
                    </m:d>
                  </m:oMath>
                </a14:m>
                <a:r>
                  <a:rPr lang="zh-CN" altLang="en-US" dirty="0">
                    <a:latin typeface="微软雅黑" panose="020B0503020204020204" pitchFamily="34" charset="-122"/>
                    <a:ea typeface="微软雅黑" panose="020B0503020204020204" pitchFamily="34" charset="-122"/>
                  </a:rPr>
                  <a:t>是日志的总标志数。</a:t>
                </a:r>
                <a:r>
                  <a:rPr lang="en-US" altLang="zh-CN" dirty="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i="1">
                            <a:latin typeface="Cambria Math" panose="02040503050406030204" pitchFamily="18" charset="0"/>
                            <a:ea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rPr>
                          <m:t>𝑙</m:t>
                        </m:r>
                      </m:e>
                      <m:sub>
                        <m:r>
                          <m:rPr>
                            <m:sty m:val="p"/>
                          </m:rPr>
                          <a:rPr lang="en-US" altLang="zh-CN">
                            <a:latin typeface="Cambria Math" panose="02040503050406030204" pitchFamily="18" charset="0"/>
                            <a:ea typeface="微软雅黑" panose="020B0503020204020204" pitchFamily="34" charset="-122"/>
                          </a:rPr>
                          <m:t>i</m:t>
                        </m:r>
                      </m:sub>
                    </m:sSub>
                    <m:r>
                      <a:rPr lang="en-US" altLang="zh-CN" b="0" i="0" smtClean="0">
                        <a:latin typeface="Cambria Math" panose="02040503050406030204" pitchFamily="18" charset="0"/>
                        <a:ea typeface="微软雅黑" panose="020B0503020204020204" pitchFamily="34" charset="-122"/>
                      </a:rPr>
                      <m:t>=</m:t>
                    </m:r>
                    <m:sSub>
                      <m:sSubPr>
                        <m:ctrlPr>
                          <a:rPr lang="zh-CN" altLang="zh-CN" i="1">
                            <a:latin typeface="Cambria Math" panose="02040503050406030204" pitchFamily="18" charset="0"/>
                            <a:ea typeface="微软雅黑" panose="020B0503020204020204" pitchFamily="34" charset="-122"/>
                          </a:rPr>
                        </m:ctrlPr>
                      </m:sSubPr>
                      <m:e>
                        <m:r>
                          <m:rPr>
                            <m:sty m:val="p"/>
                          </m:rPr>
                          <a:rPr lang="en-US" altLang="zh-CN">
                            <a:latin typeface="Cambria Math" panose="02040503050406030204" pitchFamily="18" charset="0"/>
                            <a:ea typeface="微软雅黑" panose="020B0503020204020204" pitchFamily="34" charset="-122"/>
                          </a:rPr>
                          <m:t>t</m:t>
                        </m:r>
                      </m:e>
                      <m:sub>
                        <m:r>
                          <m:rPr>
                            <m:sty m:val="p"/>
                          </m:rPr>
                          <a:rPr lang="en-US" altLang="zh-CN">
                            <a:latin typeface="Cambria Math" panose="02040503050406030204" pitchFamily="18" charset="0"/>
                            <a:ea typeface="微软雅黑" panose="020B0503020204020204" pitchFamily="34" charset="-122"/>
                          </a:rPr>
                          <m:t>i</m:t>
                        </m:r>
                      </m:sub>
                    </m:sSub>
                  </m:oMath>
                </a14:m>
                <a:r>
                  <a:rPr lang="zh-CN" altLang="en-US" dirty="0">
                    <a:latin typeface="微软雅黑" panose="020B0503020204020204" pitchFamily="34" charset="-122"/>
                    <a:ea typeface="微软雅黑" panose="020B0503020204020204" pitchFamily="34" charset="-122"/>
                  </a:rPr>
                  <a:t>时，</a:t>
                </a:r>
                <a:r>
                  <a:rPr lang="en-US" altLang="zh-CN" dirty="0">
                    <a:ea typeface="Cambria Math" panose="02040503050406030204" pitchFamily="18" charset="0"/>
                    <a:cs typeface="Times New Roman" panose="02020603050405020304" pitchFamily="18" charset="0"/>
                  </a:rPr>
                  <a:t> </a:t>
                </a:r>
                <a14:m>
                  <m:oMath xmlns:m="http://schemas.openxmlformats.org/officeDocument/2006/math">
                    <m:r>
                      <a:rPr lang="en-US" altLang="zh-CN">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𝑙</m:t>
                            </m:r>
                          </m:e>
                          <m:sub>
                            <m:r>
                              <m:rPr>
                                <m:sty m:val="p"/>
                              </m:rPr>
                              <a:rPr lang="en-US" altLang="zh-CN">
                                <a:latin typeface="Cambria Math" panose="02040503050406030204" pitchFamily="18" charset="0"/>
                                <a:ea typeface="Cambria Math" panose="02040503050406030204" pitchFamily="18" charset="0"/>
                                <a:cs typeface="Times New Roman" panose="02020603050405020304" pitchFamily="18" charset="0"/>
                              </a:rPr>
                              <m:t>i</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t</m:t>
                            </m:r>
                          </m:e>
                          <m:sub>
                            <m:r>
                              <m:rPr>
                                <m:sty m:val="p"/>
                              </m:rPr>
                              <a:rPr lang="en-US" altLang="zh-CN">
                                <a:latin typeface="Cambria Math" panose="02040503050406030204" pitchFamily="18" charset="0"/>
                                <a:ea typeface="Cambria Math" panose="02040503050406030204" pitchFamily="18" charset="0"/>
                                <a:cs typeface="Times New Roman" panose="02020603050405020304" pitchFamily="18" charset="0"/>
                              </a:rPr>
                              <m:t>i</m:t>
                            </m:r>
                          </m:sub>
                        </m:sSub>
                      </m:e>
                    </m:d>
                    <m:r>
                      <a:rPr lang="en-US" altLang="zh-CN" i="1">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en-US" dirty="0">
                    <a:latin typeface="微软雅黑" panose="020B0503020204020204" pitchFamily="34" charset="-122"/>
                    <a:ea typeface="微软雅黑" panose="020B0503020204020204" pitchFamily="34" charset="-122"/>
                  </a:rPr>
                  <a:t>，反之</a:t>
                </a:r>
                <a14:m>
                  <m:oMath xmlns:m="http://schemas.openxmlformats.org/officeDocument/2006/math">
                    <m:r>
                      <a:rPr lang="en-US" altLang="zh-CN">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𝑙</m:t>
                            </m:r>
                          </m:e>
                          <m:sub>
                            <m:r>
                              <m:rPr>
                                <m:sty m:val="p"/>
                              </m:rPr>
                              <a:rPr lang="en-US" altLang="zh-CN">
                                <a:latin typeface="Cambria Math" panose="02040503050406030204" pitchFamily="18" charset="0"/>
                                <a:ea typeface="Cambria Math" panose="02040503050406030204" pitchFamily="18" charset="0"/>
                                <a:cs typeface="Times New Roman" panose="02020603050405020304" pitchFamily="18" charset="0"/>
                              </a:rPr>
                              <m:t>i</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Cambria Math" panose="02040503050406030204" pitchFamily="18" charset="0"/>
                              </a:rPr>
                              <m:t>t</m:t>
                            </m:r>
                          </m:e>
                          <m:sub>
                            <m:r>
                              <m:rPr>
                                <m:sty m:val="p"/>
                              </m:rPr>
                              <a:rPr lang="en-US" altLang="zh-CN">
                                <a:latin typeface="Cambria Math" panose="02040503050406030204" pitchFamily="18" charset="0"/>
                                <a:ea typeface="Cambria Math" panose="02040503050406030204" pitchFamily="18" charset="0"/>
                                <a:cs typeface="Times New Roman" panose="02020603050405020304" pitchFamily="18" charset="0"/>
                              </a:rPr>
                              <m:t>i</m:t>
                            </m:r>
                          </m:sub>
                        </m:sSub>
                      </m:e>
                    </m:d>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0</m:t>
                    </m:r>
                    <m:r>
                      <a:rPr lang="zh-CN" altLang="en-US" i="1">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如果一个日志和某个模板的相似度大于设定的阈值，则将日志套入模板，否则在解析器树上创建新的结点。</a:t>
                </a:r>
                <a:endParaRPr lang="en-US" altLang="zh-CN" dirty="0">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85BCCB73-807C-4A37-B0F7-5A46BEF5F099}"/>
                  </a:ext>
                </a:extLst>
              </p:cNvPr>
              <p:cNvSpPr txBox="1">
                <a:spLocks noRot="1" noChangeAspect="1" noMove="1" noResize="1" noEditPoints="1" noAdjustHandles="1" noChangeArrowheads="1" noChangeShapeType="1" noTextEdit="1"/>
              </p:cNvSpPr>
              <p:nvPr/>
            </p:nvSpPr>
            <p:spPr>
              <a:xfrm>
                <a:off x="424218" y="1356836"/>
                <a:ext cx="11386782" cy="2874954"/>
              </a:xfrm>
              <a:prstGeom prst="rect">
                <a:avLst/>
              </a:prstGeom>
              <a:blipFill>
                <a:blip r:embed="rId3"/>
                <a:stretch>
                  <a:fillRect l="-482" t="-1274" b="-25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2676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4218" y="327662"/>
            <a:ext cx="506926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宋体" panose="02010600030101010101" pitchFamily="2" charset="-122"/>
                <a:cs typeface="+mn-cs"/>
              </a:rPr>
              <a:t>Model</a:t>
            </a:r>
            <a:endParaRPr kumimoji="0" lang="en-US" altLang="zh-CN" sz="4400" b="0" i="0" u="none" strike="noStrike" kern="1200" cap="none" spc="0" normalizeH="0" baseline="0" noProof="0" dirty="0">
              <a:ln>
                <a:noFill/>
              </a:ln>
              <a:solidFill>
                <a:srgbClr val="D70000"/>
              </a:solidFill>
              <a:effectLst/>
              <a:uLnTx/>
              <a:uFillTx/>
              <a:latin typeface="Impact" panose="020B0806030902050204" pitchFamily="34" charset="0"/>
              <a:ea typeface="宋体" panose="02010600030101010101" pitchFamily="2" charset="-122"/>
              <a:cs typeface="+mn-cs"/>
            </a:endParaRPr>
          </a:p>
        </p:txBody>
      </p:sp>
      <p:grpSp>
        <p:nvGrpSpPr>
          <p:cNvPr id="5" name="组合 4"/>
          <p:cNvGrpSpPr/>
          <p:nvPr/>
        </p:nvGrpSpPr>
        <p:grpSpPr>
          <a:xfrm>
            <a:off x="-14514" y="255662"/>
            <a:ext cx="5508000" cy="72000"/>
            <a:chOff x="4717143" y="1103086"/>
            <a:chExt cx="3483428" cy="108000"/>
          </a:xfrm>
        </p:grpSpPr>
        <p:sp>
          <p:nvSpPr>
            <p:cNvPr id="6" name="矩形 5"/>
            <p:cNvSpPr/>
            <p:nvPr/>
          </p:nvSpPr>
          <p:spPr>
            <a:xfrm>
              <a:off x="4717143" y="1103086"/>
              <a:ext cx="1741714" cy="108000"/>
            </a:xfrm>
            <a:prstGeom prst="rect">
              <a:avLst/>
            </a:prstGeom>
            <a:solidFill>
              <a:srgbClr val="D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矩形 6"/>
            <p:cNvSpPr/>
            <p:nvPr/>
          </p:nvSpPr>
          <p:spPr>
            <a:xfrm>
              <a:off x="6458857" y="1103086"/>
              <a:ext cx="1741714" cy="10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8" name="文本框 7">
            <a:extLst>
              <a:ext uri="{FF2B5EF4-FFF2-40B4-BE49-F238E27FC236}">
                <a16:creationId xmlns:a16="http://schemas.microsoft.com/office/drawing/2014/main" id="{85BCCB73-807C-4A37-B0F7-5A46BEF5F099}"/>
              </a:ext>
            </a:extLst>
          </p:cNvPr>
          <p:cNvSpPr txBox="1"/>
          <p:nvPr/>
        </p:nvSpPr>
        <p:spPr>
          <a:xfrm>
            <a:off x="424218" y="2690336"/>
            <a:ext cx="11424882"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压缩日志</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压缩器使用解析器树来压缩日志。该过程类似于构建解析器树，只是在此阶段，压缩器不会更新解析器树。它将首先利用解析器树尝试将每个日志条目与模板匹配。如果找到匹配项，日志条目将转换为模板</a:t>
            </a:r>
            <a:r>
              <a:rPr lang="en-US" altLang="zh-CN" dirty="0">
                <a:latin typeface="微软雅黑" panose="020B0503020204020204" pitchFamily="34" charset="-122"/>
                <a:ea typeface="微软雅黑" panose="020B0503020204020204" pitchFamily="34" charset="-122"/>
              </a:rPr>
              <a:t>ID</a:t>
            </a:r>
            <a:r>
              <a:rPr lang="zh-CN" altLang="en-US" dirty="0">
                <a:latin typeface="微软雅黑" panose="020B0503020204020204" pitchFamily="34" charset="-122"/>
                <a:ea typeface="微软雅黑" panose="020B0503020204020204" pitchFamily="34" charset="-122"/>
              </a:rPr>
              <a:t>和变量；如果没有匹配的模板，日志条目将被视为不匹配，并且不会被转换。</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30514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洁欧美"/>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3361</TotalTime>
  <Words>1834</Words>
  <Application>Microsoft Office PowerPoint</Application>
  <PresentationFormat>宽屏</PresentationFormat>
  <Paragraphs>117</Paragraphs>
  <Slides>21</Slides>
  <Notes>21</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等线</vt:lpstr>
      <vt:lpstr>微软雅黑</vt:lpstr>
      <vt:lpstr>Agency FB</vt:lpstr>
      <vt:lpstr>Arial</vt:lpstr>
      <vt:lpstr>Calibri</vt:lpstr>
      <vt:lpstr>Calibri Light</vt:lpstr>
      <vt:lpstr>Cambria Math</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Lee Leoric</cp:lastModifiedBy>
  <cp:revision>108</cp:revision>
  <dcterms:created xsi:type="dcterms:W3CDTF">2014-08-25T05:00:34Z</dcterms:created>
  <dcterms:modified xsi:type="dcterms:W3CDTF">2021-12-11T02:42:00Z</dcterms:modified>
</cp:coreProperties>
</file>